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773" r:id="rId2"/>
  </p:sldMasterIdLst>
  <p:notesMasterIdLst>
    <p:notesMasterId r:id="rId15"/>
  </p:notesMasterIdLst>
  <p:sldIdLst>
    <p:sldId id="376" r:id="rId3"/>
    <p:sldId id="549" r:id="rId4"/>
    <p:sldId id="533" r:id="rId5"/>
    <p:sldId id="547" r:id="rId6"/>
    <p:sldId id="546" r:id="rId7"/>
    <p:sldId id="548" r:id="rId8"/>
    <p:sldId id="550" r:id="rId9"/>
    <p:sldId id="553" r:id="rId10"/>
    <p:sldId id="551" r:id="rId11"/>
    <p:sldId id="552" r:id="rId12"/>
    <p:sldId id="554" r:id="rId13"/>
    <p:sldId id="264" r:id="rId14"/>
  </p:sldIdLst>
  <p:sldSz cx="9144000" cy="6858000" type="screen4x3"/>
  <p:notesSz cx="6669088" cy="9872663"/>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E48"/>
    <a:srgbClr val="FBBDF8"/>
    <a:srgbClr val="C4D600"/>
    <a:srgbClr val="E2231A"/>
    <a:srgbClr val="5B9BD5"/>
    <a:srgbClr val="00A7CE"/>
    <a:srgbClr val="343E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15" autoAdjust="0"/>
    <p:restoredTop sz="57885" autoAdjust="0"/>
  </p:normalViewPr>
  <p:slideViewPr>
    <p:cSldViewPr snapToGrid="0">
      <p:cViewPr varScale="1">
        <p:scale>
          <a:sx n="66" d="100"/>
          <a:sy n="66" d="100"/>
        </p:scale>
        <p:origin x="2502" y="66"/>
      </p:cViewPr>
      <p:guideLst>
        <p:guide orient="horz" pos="2160"/>
        <p:guide pos="2880"/>
      </p:guideLst>
    </p:cSldViewPr>
  </p:slideViewPr>
  <p:notesTextViewPr>
    <p:cViewPr>
      <p:scale>
        <a:sx n="150" d="100"/>
        <a:sy n="150" d="100"/>
      </p:scale>
      <p:origin x="0" y="0"/>
    </p:cViewPr>
  </p:notesTextViewPr>
  <p:sorterViewPr>
    <p:cViewPr>
      <p:scale>
        <a:sx n="100" d="100"/>
        <a:sy n="100" d="100"/>
      </p:scale>
      <p:origin x="0" y="-19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889938" cy="495347"/>
          </a:xfrm>
          <a:prstGeom prst="rect">
            <a:avLst/>
          </a:prstGeom>
        </p:spPr>
        <p:txBody>
          <a:bodyPr vert="horz" lIns="90827" tIns="45414" rIns="90827" bIns="45414" rtlCol="0"/>
          <a:lstStyle>
            <a:lvl1pPr algn="l">
              <a:defRPr sz="1200"/>
            </a:lvl1pPr>
          </a:lstStyle>
          <a:p>
            <a:endParaRPr lang="en-GB"/>
          </a:p>
        </p:txBody>
      </p:sp>
      <p:sp>
        <p:nvSpPr>
          <p:cNvPr id="3" name="Date Placeholder 2"/>
          <p:cNvSpPr>
            <a:spLocks noGrp="1"/>
          </p:cNvSpPr>
          <p:nvPr>
            <p:ph type="dt" idx="1"/>
          </p:nvPr>
        </p:nvSpPr>
        <p:spPr>
          <a:xfrm>
            <a:off x="3777607" y="2"/>
            <a:ext cx="2889938" cy="495347"/>
          </a:xfrm>
          <a:prstGeom prst="rect">
            <a:avLst/>
          </a:prstGeom>
        </p:spPr>
        <p:txBody>
          <a:bodyPr vert="horz" lIns="90827" tIns="45414" rIns="90827" bIns="45414" rtlCol="0"/>
          <a:lstStyle>
            <a:lvl1pPr algn="r">
              <a:defRPr sz="1200"/>
            </a:lvl1pPr>
          </a:lstStyle>
          <a:p>
            <a:fld id="{37996E13-4AE7-4599-8E03-E66624FA5DEA}" type="datetimeFigureOut">
              <a:rPr lang="en-GB" smtClean="0"/>
              <a:t>11/03/2019</a:t>
            </a:fld>
            <a:endParaRPr lang="en-GB"/>
          </a:p>
        </p:txBody>
      </p:sp>
      <p:sp>
        <p:nvSpPr>
          <p:cNvPr id="4" name="Slide Image Placeholder 3"/>
          <p:cNvSpPr>
            <a:spLocks noGrp="1" noRot="1" noChangeAspect="1"/>
          </p:cNvSpPr>
          <p:nvPr>
            <p:ph type="sldImg" idx="2"/>
          </p:nvPr>
        </p:nvSpPr>
        <p:spPr>
          <a:xfrm>
            <a:off x="1114425" y="1235075"/>
            <a:ext cx="4440238" cy="3330575"/>
          </a:xfrm>
          <a:prstGeom prst="rect">
            <a:avLst/>
          </a:prstGeom>
          <a:noFill/>
          <a:ln w="12700">
            <a:solidFill>
              <a:prstClr val="black"/>
            </a:solidFill>
          </a:ln>
        </p:spPr>
        <p:txBody>
          <a:bodyPr vert="horz" lIns="90827" tIns="45414" rIns="90827" bIns="45414" rtlCol="0" anchor="ctr"/>
          <a:lstStyle/>
          <a:p>
            <a:endParaRPr lang="en-GB"/>
          </a:p>
        </p:txBody>
      </p:sp>
      <p:sp>
        <p:nvSpPr>
          <p:cNvPr id="5" name="Notes Placeholder 4"/>
          <p:cNvSpPr>
            <a:spLocks noGrp="1"/>
          </p:cNvSpPr>
          <p:nvPr>
            <p:ph type="body" sz="quarter" idx="3"/>
          </p:nvPr>
        </p:nvSpPr>
        <p:spPr>
          <a:xfrm>
            <a:off x="666909" y="4751221"/>
            <a:ext cx="5335270" cy="3887361"/>
          </a:xfrm>
          <a:prstGeom prst="rect">
            <a:avLst/>
          </a:prstGeom>
        </p:spPr>
        <p:txBody>
          <a:bodyPr vert="horz" lIns="90827" tIns="45414" rIns="90827" bIns="454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377317"/>
            <a:ext cx="2889938" cy="495346"/>
          </a:xfrm>
          <a:prstGeom prst="rect">
            <a:avLst/>
          </a:prstGeom>
        </p:spPr>
        <p:txBody>
          <a:bodyPr vert="horz" lIns="90827" tIns="45414" rIns="90827" bIns="45414"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7"/>
            <a:ext cx="2889938" cy="495346"/>
          </a:xfrm>
          <a:prstGeom prst="rect">
            <a:avLst/>
          </a:prstGeom>
        </p:spPr>
        <p:txBody>
          <a:bodyPr vert="horz" lIns="90827" tIns="45414" rIns="90827" bIns="45414" rtlCol="0" anchor="b"/>
          <a:lstStyle>
            <a:lvl1pPr algn="r">
              <a:defRPr sz="1200"/>
            </a:lvl1pPr>
          </a:lstStyle>
          <a:p>
            <a:fld id="{623F7AEE-5F4E-4BB4-8F13-1B5A7D63E091}" type="slidenum">
              <a:rPr lang="en-GB" smtClean="0"/>
              <a:t>‹#›</a:t>
            </a:fld>
            <a:endParaRPr lang="en-GB"/>
          </a:p>
        </p:txBody>
      </p:sp>
    </p:spTree>
    <p:extLst>
      <p:ext uri="{BB962C8B-B14F-4D97-AF65-F5344CB8AC3E}">
        <p14:creationId xmlns:p14="http://schemas.microsoft.com/office/powerpoint/2010/main" val="1910250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want to talk to you about how we can ensure fairness and protect academic standards while still operating an accessible and flexible mitigating circumstances policy that supports students to success.</a:t>
            </a:r>
          </a:p>
        </p:txBody>
      </p:sp>
      <p:sp>
        <p:nvSpPr>
          <p:cNvPr id="4" name="Slide Number Placeholder 3"/>
          <p:cNvSpPr>
            <a:spLocks noGrp="1"/>
          </p:cNvSpPr>
          <p:nvPr>
            <p:ph type="sldNum" sz="quarter" idx="5"/>
          </p:nvPr>
        </p:nvSpPr>
        <p:spPr/>
        <p:txBody>
          <a:bodyPr/>
          <a:lstStyle/>
          <a:p>
            <a:fld id="{623F7AEE-5F4E-4BB4-8F13-1B5A7D63E091}" type="slidenum">
              <a:rPr lang="en-GB" smtClean="0"/>
              <a:t>1</a:t>
            </a:fld>
            <a:endParaRPr lang="en-GB"/>
          </a:p>
        </p:txBody>
      </p:sp>
    </p:spTree>
    <p:extLst>
      <p:ext uri="{BB962C8B-B14F-4D97-AF65-F5344CB8AC3E}">
        <p14:creationId xmlns:p14="http://schemas.microsoft.com/office/powerpoint/2010/main" val="823798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How much evidence do we require and when? Obviously there are sensitivity issues when requesting evidence. We also have the particular problem that our students are based all around the world and so we would need evidence translated into English – this requires an additional cost to these students. This is an issue that we are still grappling with.</a:t>
            </a:r>
          </a:p>
        </p:txBody>
      </p:sp>
      <p:sp>
        <p:nvSpPr>
          <p:cNvPr id="4" name="Slide Number Placeholder 3"/>
          <p:cNvSpPr>
            <a:spLocks noGrp="1"/>
          </p:cNvSpPr>
          <p:nvPr>
            <p:ph type="sldNum" sz="quarter" idx="5"/>
          </p:nvPr>
        </p:nvSpPr>
        <p:spPr/>
        <p:txBody>
          <a:bodyPr/>
          <a:lstStyle/>
          <a:p>
            <a:fld id="{623F7AEE-5F4E-4BB4-8F13-1B5A7D63E091}" type="slidenum">
              <a:rPr lang="en-GB" smtClean="0"/>
              <a:t>10</a:t>
            </a:fld>
            <a:endParaRPr lang="en-GB"/>
          </a:p>
        </p:txBody>
      </p:sp>
    </p:spTree>
    <p:extLst>
      <p:ext uri="{BB962C8B-B14F-4D97-AF65-F5344CB8AC3E}">
        <p14:creationId xmlns:p14="http://schemas.microsoft.com/office/powerpoint/2010/main" val="1910269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Streamlining the process – With a traditional process, for example with high evidence barriers and committee consideration, the workload associated with this is very high. We will be looking at implementing desk based assessments performed by non-academic staff using a decision matrix. Interestingly, only 2 out of the 22 universities I looked at in my benchmarking provided guidance to their staff on how to classify and make decisions on mitigating circumstances. I think this is very important to ensure consistency in decision marking – and can also help decrease workload and decision time.</a:t>
            </a:r>
          </a:p>
          <a:p>
            <a:endParaRPr lang="en-GB" dirty="0"/>
          </a:p>
        </p:txBody>
      </p:sp>
      <p:sp>
        <p:nvSpPr>
          <p:cNvPr id="4" name="Slide Number Placeholder 3"/>
          <p:cNvSpPr>
            <a:spLocks noGrp="1"/>
          </p:cNvSpPr>
          <p:nvPr>
            <p:ph type="sldNum" sz="quarter" idx="5"/>
          </p:nvPr>
        </p:nvSpPr>
        <p:spPr/>
        <p:txBody>
          <a:bodyPr/>
          <a:lstStyle/>
          <a:p>
            <a:fld id="{623F7AEE-5F4E-4BB4-8F13-1B5A7D63E091}" type="slidenum">
              <a:rPr lang="en-GB" smtClean="0"/>
              <a:t>11</a:t>
            </a:fld>
            <a:endParaRPr lang="en-GB"/>
          </a:p>
        </p:txBody>
      </p:sp>
    </p:spTree>
    <p:extLst>
      <p:ext uri="{BB962C8B-B14F-4D97-AF65-F5344CB8AC3E}">
        <p14:creationId xmlns:p14="http://schemas.microsoft.com/office/powerpoint/2010/main" val="2189600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 I would love to hear from any of you that are grappling with the same issues as us, or if you have any questions. This is my email. </a:t>
            </a:r>
          </a:p>
        </p:txBody>
      </p:sp>
      <p:sp>
        <p:nvSpPr>
          <p:cNvPr id="4" name="Slide Number Placeholder 3"/>
          <p:cNvSpPr>
            <a:spLocks noGrp="1"/>
          </p:cNvSpPr>
          <p:nvPr>
            <p:ph type="sldNum" sz="quarter" idx="5"/>
          </p:nvPr>
        </p:nvSpPr>
        <p:spPr/>
        <p:txBody>
          <a:bodyPr/>
          <a:lstStyle/>
          <a:p>
            <a:fld id="{623F7AEE-5F4E-4BB4-8F13-1B5A7D63E091}" type="slidenum">
              <a:rPr lang="en-GB" smtClean="0"/>
              <a:t>12</a:t>
            </a:fld>
            <a:endParaRPr lang="en-GB"/>
          </a:p>
        </p:txBody>
      </p:sp>
    </p:spTree>
    <p:extLst>
      <p:ext uri="{BB962C8B-B14F-4D97-AF65-F5344CB8AC3E}">
        <p14:creationId xmlns:p14="http://schemas.microsoft.com/office/powerpoint/2010/main" val="3173204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thing that I would advise you do is draw some lines in the sand. What are willing to do or not do as part of the policy. We have done this by outlining a few principles that any mitigating circumstances policy we have, at present or if revised in the future, must follow. </a:t>
            </a:r>
          </a:p>
        </p:txBody>
      </p:sp>
      <p:sp>
        <p:nvSpPr>
          <p:cNvPr id="4" name="Slide Number Placeholder 3"/>
          <p:cNvSpPr>
            <a:spLocks noGrp="1"/>
          </p:cNvSpPr>
          <p:nvPr>
            <p:ph type="sldNum" sz="quarter" idx="5"/>
          </p:nvPr>
        </p:nvSpPr>
        <p:spPr/>
        <p:txBody>
          <a:bodyPr/>
          <a:lstStyle/>
          <a:p>
            <a:fld id="{623F7AEE-5F4E-4BB4-8F13-1B5A7D63E091}" type="slidenum">
              <a:rPr lang="en-GB" smtClean="0"/>
              <a:t>2</a:t>
            </a:fld>
            <a:endParaRPr lang="en-GB"/>
          </a:p>
        </p:txBody>
      </p:sp>
    </p:spTree>
    <p:extLst>
      <p:ext uri="{BB962C8B-B14F-4D97-AF65-F5344CB8AC3E}">
        <p14:creationId xmlns:p14="http://schemas.microsoft.com/office/powerpoint/2010/main" val="2199477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dirty="0">
                <a:solidFill>
                  <a:schemeClr val="tx1"/>
                </a:solidFill>
                <a:effectLst/>
                <a:latin typeface="+mn-lt"/>
                <a:ea typeface="+mn-ea"/>
                <a:cs typeface="+mn-cs"/>
              </a:rPr>
              <a:t>In other words, even students using the mitigating circumstances policy must still show that they have met a either a module’s learning outcomes to be awarded credit or, ultimately, a programme’s learning outcomes to be awarded. This helps safeguard our academic standards.</a:t>
            </a:r>
          </a:p>
          <a:p>
            <a:endParaRPr lang="en-GB" dirty="0"/>
          </a:p>
        </p:txBody>
      </p:sp>
      <p:sp>
        <p:nvSpPr>
          <p:cNvPr id="4" name="Slide Number Placeholder 3"/>
          <p:cNvSpPr>
            <a:spLocks noGrp="1"/>
          </p:cNvSpPr>
          <p:nvPr>
            <p:ph type="sldNum" sz="quarter" idx="5"/>
          </p:nvPr>
        </p:nvSpPr>
        <p:spPr/>
        <p:txBody>
          <a:bodyPr/>
          <a:lstStyle/>
          <a:p>
            <a:fld id="{623F7AEE-5F4E-4BB4-8F13-1B5A7D63E091}" type="slidenum">
              <a:rPr lang="en-GB" smtClean="0"/>
              <a:t>3</a:t>
            </a:fld>
            <a:endParaRPr lang="en-GB"/>
          </a:p>
        </p:txBody>
      </p:sp>
    </p:spTree>
    <p:extLst>
      <p:ext uri="{BB962C8B-B14F-4D97-AF65-F5344CB8AC3E}">
        <p14:creationId xmlns:p14="http://schemas.microsoft.com/office/powerpoint/2010/main" val="1689524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kern="1200" dirty="0">
                <a:solidFill>
                  <a:schemeClr val="tx1"/>
                </a:solidFill>
                <a:effectLst/>
                <a:latin typeface="+mn-lt"/>
                <a:ea typeface="+mn-ea"/>
                <a:cs typeface="+mn-cs"/>
              </a:rPr>
              <a:t>In other words, students who choose to use the mitigating circumstances policy and have their mitigating circumstances accepted are not given an unfair advantage compared to students who do not use this policy. This policy should not make demonstrating the learning outcomes easier somehow for these students, but instead put them again on equal footing with their fellow students.</a:t>
            </a:r>
          </a:p>
          <a:p>
            <a:r>
              <a:rPr lang="en-GB" sz="1200" i="0" kern="1200" dirty="0">
                <a:solidFill>
                  <a:schemeClr val="tx1"/>
                </a:solidFill>
                <a:effectLst/>
                <a:latin typeface="+mn-lt"/>
                <a:ea typeface="+mn-ea"/>
                <a:cs typeface="+mn-cs"/>
              </a:rPr>
              <a:t>This also extends to ensuring that consistent outcomes are given to students who do use the policy. This promotes fairness, consistency and also safeguards our academic standards.</a:t>
            </a:r>
          </a:p>
          <a:p>
            <a:endParaRPr lang="en-GB" dirty="0"/>
          </a:p>
        </p:txBody>
      </p:sp>
      <p:sp>
        <p:nvSpPr>
          <p:cNvPr id="4" name="Slide Number Placeholder 3"/>
          <p:cNvSpPr>
            <a:spLocks noGrp="1"/>
          </p:cNvSpPr>
          <p:nvPr>
            <p:ph type="sldNum" sz="quarter" idx="5"/>
          </p:nvPr>
        </p:nvSpPr>
        <p:spPr/>
        <p:txBody>
          <a:bodyPr/>
          <a:lstStyle/>
          <a:p>
            <a:fld id="{623F7AEE-5F4E-4BB4-8F13-1B5A7D63E091}" type="slidenum">
              <a:rPr lang="en-GB" smtClean="0"/>
              <a:t>4</a:t>
            </a:fld>
            <a:endParaRPr lang="en-GB"/>
          </a:p>
        </p:txBody>
      </p:sp>
    </p:spTree>
    <p:extLst>
      <p:ext uri="{BB962C8B-B14F-4D97-AF65-F5344CB8AC3E}">
        <p14:creationId xmlns:p14="http://schemas.microsoft.com/office/powerpoint/2010/main" val="1334259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dirty="0">
                <a:solidFill>
                  <a:schemeClr val="tx1"/>
                </a:solidFill>
                <a:effectLst/>
                <a:latin typeface="+mn-lt"/>
                <a:ea typeface="+mn-ea"/>
                <a:cs typeface="+mn-cs"/>
              </a:rPr>
              <a:t>In other words, we can’t follow requests from students to bump them up a few marks based on good performance in a previous assessment in the same module. However, if we felt their case was compelling, we could choose to exempt them from the second assessment – which essentially means basing their module mark only on their first assessment. Of course this could only be done if we also upheld our first guiding principle – that they have demonstrated meeting the learning outcomes. If that one assessment in that one module was the only way to demonstrate a certain outcome, our hands would be tied by GP1. </a:t>
            </a:r>
          </a:p>
          <a:p>
            <a:endParaRPr lang="en-GB" i="0" dirty="0"/>
          </a:p>
        </p:txBody>
      </p:sp>
      <p:sp>
        <p:nvSpPr>
          <p:cNvPr id="4" name="Slide Number Placeholder 3"/>
          <p:cNvSpPr>
            <a:spLocks noGrp="1"/>
          </p:cNvSpPr>
          <p:nvPr>
            <p:ph type="sldNum" sz="quarter" idx="5"/>
          </p:nvPr>
        </p:nvSpPr>
        <p:spPr/>
        <p:txBody>
          <a:bodyPr/>
          <a:lstStyle/>
          <a:p>
            <a:fld id="{623F7AEE-5F4E-4BB4-8F13-1B5A7D63E091}" type="slidenum">
              <a:rPr lang="en-GB" smtClean="0"/>
              <a:t>5</a:t>
            </a:fld>
            <a:endParaRPr lang="en-GB"/>
          </a:p>
        </p:txBody>
      </p:sp>
    </p:spTree>
    <p:extLst>
      <p:ext uri="{BB962C8B-B14F-4D97-AF65-F5344CB8AC3E}">
        <p14:creationId xmlns:p14="http://schemas.microsoft.com/office/powerpoint/2010/main" val="205700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kern="1200" dirty="0">
                <a:solidFill>
                  <a:schemeClr val="tx1"/>
                </a:solidFill>
                <a:effectLst/>
                <a:latin typeface="+mn-lt"/>
                <a:ea typeface="+mn-ea"/>
                <a:cs typeface="+mn-cs"/>
              </a:rPr>
              <a:t>This acknowledges that mitigating circumstances are akin to appeals, complaints and disciplinary procedures in their importance and impact on students and therefore OIA’s key principles to good policies and procedures are equally as relevant here. </a:t>
            </a:r>
            <a:endParaRPr lang="en-GB" i="0" dirty="0"/>
          </a:p>
        </p:txBody>
      </p:sp>
      <p:sp>
        <p:nvSpPr>
          <p:cNvPr id="4" name="Slide Number Placeholder 3"/>
          <p:cNvSpPr>
            <a:spLocks noGrp="1"/>
          </p:cNvSpPr>
          <p:nvPr>
            <p:ph type="sldNum" sz="quarter" idx="5"/>
          </p:nvPr>
        </p:nvSpPr>
        <p:spPr/>
        <p:txBody>
          <a:bodyPr/>
          <a:lstStyle/>
          <a:p>
            <a:fld id="{623F7AEE-5F4E-4BB4-8F13-1B5A7D63E091}" type="slidenum">
              <a:rPr lang="en-GB" smtClean="0"/>
              <a:t>6</a:t>
            </a:fld>
            <a:endParaRPr lang="en-GB"/>
          </a:p>
        </p:txBody>
      </p:sp>
    </p:spTree>
    <p:extLst>
      <p:ext uri="{BB962C8B-B14F-4D97-AF65-F5344CB8AC3E}">
        <p14:creationId xmlns:p14="http://schemas.microsoft.com/office/powerpoint/2010/main" val="841018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Within the framework that these guiding principles provide we feel that we can then begin to grapple with the various tricky aspects of these types of policies.</a:t>
            </a:r>
          </a:p>
        </p:txBody>
      </p:sp>
      <p:sp>
        <p:nvSpPr>
          <p:cNvPr id="4" name="Slide Number Placeholder 3"/>
          <p:cNvSpPr>
            <a:spLocks noGrp="1"/>
          </p:cNvSpPr>
          <p:nvPr>
            <p:ph type="sldNum" sz="quarter" idx="5"/>
          </p:nvPr>
        </p:nvSpPr>
        <p:spPr/>
        <p:txBody>
          <a:bodyPr/>
          <a:lstStyle/>
          <a:p>
            <a:fld id="{623F7AEE-5F4E-4BB4-8F13-1B5A7D63E091}" type="slidenum">
              <a:rPr lang="en-GB" smtClean="0"/>
              <a:t>7</a:t>
            </a:fld>
            <a:endParaRPr lang="en-GB"/>
          </a:p>
        </p:txBody>
      </p:sp>
    </p:spTree>
    <p:extLst>
      <p:ext uri="{BB962C8B-B14F-4D97-AF65-F5344CB8AC3E}">
        <p14:creationId xmlns:p14="http://schemas.microsoft.com/office/powerpoint/2010/main" val="3046202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0" dirty="0"/>
              <a:t>The guiding principles help give staff a starting point of explaining to students the limits of the policy. </a:t>
            </a:r>
          </a:p>
        </p:txBody>
      </p:sp>
      <p:sp>
        <p:nvSpPr>
          <p:cNvPr id="4" name="Slide Number Placeholder 3"/>
          <p:cNvSpPr>
            <a:spLocks noGrp="1"/>
          </p:cNvSpPr>
          <p:nvPr>
            <p:ph type="sldNum" sz="quarter" idx="5"/>
          </p:nvPr>
        </p:nvSpPr>
        <p:spPr/>
        <p:txBody>
          <a:bodyPr/>
          <a:lstStyle/>
          <a:p>
            <a:fld id="{623F7AEE-5F4E-4BB4-8F13-1B5A7D63E091}" type="slidenum">
              <a:rPr lang="en-GB" smtClean="0"/>
              <a:t>8</a:t>
            </a:fld>
            <a:endParaRPr lang="en-GB"/>
          </a:p>
        </p:txBody>
      </p:sp>
    </p:spTree>
    <p:extLst>
      <p:ext uri="{BB962C8B-B14F-4D97-AF65-F5344CB8AC3E}">
        <p14:creationId xmlns:p14="http://schemas.microsoft.com/office/powerpoint/2010/main" val="3186153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I completed some benchmarking of 22 universities. Only 3 of the 22 that I looked at extended their definition of mitigating circumstances beyond the performance at assessment to affecting the ability to study.</a:t>
            </a:r>
          </a:p>
        </p:txBody>
      </p:sp>
      <p:sp>
        <p:nvSpPr>
          <p:cNvPr id="4" name="Slide Number Placeholder 3"/>
          <p:cNvSpPr>
            <a:spLocks noGrp="1"/>
          </p:cNvSpPr>
          <p:nvPr>
            <p:ph type="sldNum" sz="quarter" idx="5"/>
          </p:nvPr>
        </p:nvSpPr>
        <p:spPr/>
        <p:txBody>
          <a:bodyPr/>
          <a:lstStyle/>
          <a:p>
            <a:fld id="{623F7AEE-5F4E-4BB4-8F13-1B5A7D63E091}" type="slidenum">
              <a:rPr lang="en-GB" smtClean="0"/>
              <a:t>9</a:t>
            </a:fld>
            <a:endParaRPr lang="en-GB"/>
          </a:p>
        </p:txBody>
      </p:sp>
    </p:spTree>
    <p:extLst>
      <p:ext uri="{BB962C8B-B14F-4D97-AF65-F5344CB8AC3E}">
        <p14:creationId xmlns:p14="http://schemas.microsoft.com/office/powerpoint/2010/main" val="25901423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2.jpeg"/><Relationship Id="rId5" Type="http://schemas.openxmlformats.org/officeDocument/2006/relationships/image" Target="../media/image16.jpeg"/><Relationship Id="rId4" Type="http://schemas.openxmlformats.org/officeDocument/2006/relationships/image" Target="../media/image10.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343E48"/>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9318" y="2014625"/>
            <a:ext cx="5439103" cy="1206064"/>
          </a:xfrm>
        </p:spPr>
        <p:txBody>
          <a:bodyPr anchor="ctr">
            <a:normAutofit/>
          </a:bodyPr>
          <a:lstStyle>
            <a:lvl1pPr algn="l">
              <a:defRPr sz="1800">
                <a:solidFill>
                  <a:schemeClr val="bg1"/>
                </a:solidFill>
              </a:defRPr>
            </a:lvl1pPr>
          </a:lstStyle>
          <a:p>
            <a:r>
              <a:rPr lang="en-US"/>
              <a:t>Click to edit Master title style</a:t>
            </a:r>
            <a:endParaRPr lang="en-US" dirty="0"/>
          </a:p>
        </p:txBody>
      </p:sp>
      <p:pic>
        <p:nvPicPr>
          <p:cNvPr id="7" name="Picture 6"/>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a:stretch/>
        </p:blipFill>
        <p:spPr>
          <a:xfrm>
            <a:off x="5963974" y="787101"/>
            <a:ext cx="3180026" cy="2524539"/>
          </a:xfrm>
          <a:prstGeom prst="rect">
            <a:avLst/>
          </a:prstGeom>
        </p:spPr>
      </p:pic>
      <p:pic>
        <p:nvPicPr>
          <p:cNvPr id="8" name="Picture 7"/>
          <p:cNvPicPr>
            <a:picLocks noChangeAspect="1"/>
          </p:cNvPicPr>
          <p:nvPr userDrawn="1"/>
        </p:nvPicPr>
        <p:blipFill rotWithShape="1">
          <a:blip r:embed="rId3" cstate="print">
            <a:alphaModFix amt="70000"/>
            <a:extLst>
              <a:ext uri="{28A0092B-C50C-407E-A947-70E740481C1C}">
                <a14:useLocalDpi xmlns:a14="http://schemas.microsoft.com/office/drawing/2010/main" val="0"/>
              </a:ext>
            </a:extLst>
          </a:blip>
          <a:srcRect/>
          <a:stretch/>
        </p:blipFill>
        <p:spPr>
          <a:xfrm>
            <a:off x="1909349" y="3392556"/>
            <a:ext cx="2186609" cy="1580321"/>
          </a:xfrm>
          <a:prstGeom prst="rect">
            <a:avLst/>
          </a:prstGeom>
        </p:spPr>
      </p:pic>
      <p:pic>
        <p:nvPicPr>
          <p:cNvPr id="9" name="Picture 8"/>
          <p:cNvPicPr>
            <a:picLocks noChangeAspect="1"/>
          </p:cNvPicPr>
          <p:nvPr userDrawn="1"/>
        </p:nvPicPr>
        <p:blipFill rotWithShape="1">
          <a:blip r:embed="rId4" cstate="print">
            <a:alphaModFix/>
            <a:extLst>
              <a:ext uri="{28A0092B-C50C-407E-A947-70E740481C1C}">
                <a14:useLocalDpi xmlns:a14="http://schemas.microsoft.com/office/drawing/2010/main" val="0"/>
              </a:ext>
            </a:extLst>
          </a:blip>
          <a:srcRect/>
          <a:stretch/>
        </p:blipFill>
        <p:spPr>
          <a:xfrm>
            <a:off x="4178714" y="3392556"/>
            <a:ext cx="3134139" cy="2643809"/>
          </a:xfrm>
          <a:prstGeom prst="rect">
            <a:avLst/>
          </a:prstGeom>
        </p:spPr>
      </p:pic>
      <p:pic>
        <p:nvPicPr>
          <p:cNvPr id="10" name="Picture 9"/>
          <p:cNvPicPr>
            <a:picLocks noChangeAspect="1"/>
          </p:cNvPicPr>
          <p:nvPr userDrawn="1"/>
        </p:nvPicPr>
        <p:blipFill rotWithShape="1">
          <a:blip r:embed="rId5" cstate="print">
            <a:alphaModFix amt="70000"/>
            <a:extLst>
              <a:ext uri="{28A0092B-C50C-407E-A947-70E740481C1C}">
                <a14:useLocalDpi xmlns:a14="http://schemas.microsoft.com/office/drawing/2010/main" val="0"/>
              </a:ext>
            </a:extLst>
          </a:blip>
          <a:srcRect/>
          <a:stretch/>
        </p:blipFill>
        <p:spPr>
          <a:xfrm>
            <a:off x="7387419" y="3392556"/>
            <a:ext cx="1756581" cy="1373533"/>
          </a:xfrm>
          <a:prstGeom prst="rect">
            <a:avLst/>
          </a:prstGeom>
        </p:spPr>
      </p:pic>
      <p:sp>
        <p:nvSpPr>
          <p:cNvPr id="12" name="TextBox 11"/>
          <p:cNvSpPr txBox="1"/>
          <p:nvPr userDrawn="1"/>
        </p:nvSpPr>
        <p:spPr>
          <a:xfrm>
            <a:off x="5721705" y="6315885"/>
            <a:ext cx="3094769" cy="246221"/>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GB" sz="1000" baseline="0" dirty="0">
                <a:solidFill>
                  <a:srgbClr val="9A9A9A"/>
                </a:solidFill>
                <a:latin typeface="Arial"/>
                <a:cs typeface="Arial"/>
              </a:rPr>
              <a:t>Realising your potential in the Built Environment</a:t>
            </a:r>
          </a:p>
        </p:txBody>
      </p:sp>
      <p:sp>
        <p:nvSpPr>
          <p:cNvPr id="13" name="TextBox 12"/>
          <p:cNvSpPr txBox="1"/>
          <p:nvPr userDrawn="1"/>
        </p:nvSpPr>
        <p:spPr>
          <a:xfrm>
            <a:off x="-1" y="6642716"/>
            <a:ext cx="628651" cy="230832"/>
          </a:xfrm>
          <a:prstGeom prst="rect">
            <a:avLst/>
          </a:prstGeom>
          <a:noFill/>
        </p:spPr>
        <p:txBody>
          <a:bodyPr wrap="square" rtlCol="0">
            <a:spAutoFit/>
          </a:bodyPr>
          <a:lstStyle/>
          <a:p>
            <a:r>
              <a:rPr lang="en-GB" sz="900" dirty="0">
                <a:solidFill>
                  <a:schemeClr val="bg1"/>
                </a:solidFill>
              </a:rPr>
              <a:t>©UCEM</a:t>
            </a:r>
          </a:p>
        </p:txBody>
      </p:sp>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bwMode="black">
          <a:xfrm>
            <a:off x="609600" y="577057"/>
            <a:ext cx="2436845" cy="855014"/>
          </a:xfrm>
          <a:prstGeom prst="rect">
            <a:avLst/>
          </a:prstGeom>
        </p:spPr>
      </p:pic>
    </p:spTree>
    <p:extLst>
      <p:ext uri="{BB962C8B-B14F-4D97-AF65-F5344CB8AC3E}">
        <p14:creationId xmlns:p14="http://schemas.microsoft.com/office/powerpoint/2010/main" val="2584920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normAutofit/>
          </a:bodyPr>
          <a:lstStyle>
            <a:lvl1pPr>
              <a:defRPr sz="18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B926B9-A54C-41BA-89BE-CFDABA6FA8D7}" type="datetimeFigureOut">
              <a:rPr lang="en-GB" smtClean="0"/>
              <a:t>11/03/2019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AF925F-4122-4094-B29E-3E4F5B4DCFD4}" type="slidenum">
              <a:rPr lang="en-GB" smtClean="0"/>
              <a:t>‹#›</a:t>
            </a:fld>
            <a:endParaRPr lang="en-GB"/>
          </a:p>
        </p:txBody>
      </p:sp>
    </p:spTree>
    <p:extLst>
      <p:ext uri="{BB962C8B-B14F-4D97-AF65-F5344CB8AC3E}">
        <p14:creationId xmlns:p14="http://schemas.microsoft.com/office/powerpoint/2010/main" val="995532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normAutofit/>
          </a:bodyPr>
          <a:lstStyle>
            <a:lvl1pPr>
              <a:defRPr sz="1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B926B9-A54C-41BA-89BE-CFDABA6FA8D7}" type="datetimeFigureOut">
              <a:rPr lang="en-GB" smtClean="0"/>
              <a:t>11/03/2019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AF925F-4122-4094-B29E-3E4F5B4DCFD4}" type="slidenum">
              <a:rPr lang="en-GB" smtClean="0"/>
              <a:t>‹#›</a:t>
            </a:fld>
            <a:endParaRPr lang="en-GB"/>
          </a:p>
        </p:txBody>
      </p:sp>
    </p:spTree>
    <p:extLst>
      <p:ext uri="{BB962C8B-B14F-4D97-AF65-F5344CB8AC3E}">
        <p14:creationId xmlns:p14="http://schemas.microsoft.com/office/powerpoint/2010/main" val="1531091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B926B9-A54C-41BA-89BE-CFDABA6FA8D7}" type="datetimeFigureOut">
              <a:rPr lang="en-GB" smtClean="0"/>
              <a:t>11/03/2019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AF925F-4122-4094-B29E-3E4F5B4DCFD4}" type="slidenum">
              <a:rPr lang="en-GB" smtClean="0"/>
              <a:t>‹#›</a:t>
            </a:fld>
            <a:endParaRPr lang="en-GB"/>
          </a:p>
        </p:txBody>
      </p:sp>
    </p:spTree>
    <p:extLst>
      <p:ext uri="{BB962C8B-B14F-4D97-AF65-F5344CB8AC3E}">
        <p14:creationId xmlns:p14="http://schemas.microsoft.com/office/powerpoint/2010/main" val="3032307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056289"/>
            <a:ext cx="1971675" cy="512067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1056289"/>
            <a:ext cx="5800725" cy="51206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B926B9-A54C-41BA-89BE-CFDABA6FA8D7}" type="datetimeFigureOut">
              <a:rPr lang="en-GB" smtClean="0"/>
              <a:t>11/03/2019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AF925F-4122-4094-B29E-3E4F5B4DCFD4}" type="slidenum">
              <a:rPr lang="en-GB" smtClean="0"/>
              <a:t>‹#›</a:t>
            </a:fld>
            <a:endParaRPr lang="en-GB"/>
          </a:p>
        </p:txBody>
      </p:sp>
    </p:spTree>
    <p:extLst>
      <p:ext uri="{BB962C8B-B14F-4D97-AF65-F5344CB8AC3E}">
        <p14:creationId xmlns:p14="http://schemas.microsoft.com/office/powerpoint/2010/main" val="484085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343E48"/>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9318" y="2014625"/>
            <a:ext cx="5439103" cy="1206064"/>
          </a:xfrm>
        </p:spPr>
        <p:txBody>
          <a:bodyPr anchor="ctr">
            <a:normAutofit/>
          </a:bodyPr>
          <a:lstStyle>
            <a:lvl1pPr algn="l">
              <a:defRPr sz="1800">
                <a:solidFill>
                  <a:schemeClr val="bg1"/>
                </a:solidFill>
              </a:defRPr>
            </a:lvl1pPr>
          </a:lstStyle>
          <a:p>
            <a:r>
              <a:rPr lang="en-US"/>
              <a:t>Click to edit Master title style</a:t>
            </a:r>
            <a:endParaRPr lang="en-US" dirty="0"/>
          </a:p>
        </p:txBody>
      </p:sp>
      <p:pic>
        <p:nvPicPr>
          <p:cNvPr id="7" name="Picture 6"/>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a:stretch/>
        </p:blipFill>
        <p:spPr>
          <a:xfrm>
            <a:off x="5963974" y="787101"/>
            <a:ext cx="3180026" cy="2524539"/>
          </a:xfrm>
          <a:prstGeom prst="rect">
            <a:avLst/>
          </a:prstGeom>
        </p:spPr>
      </p:pic>
      <p:pic>
        <p:nvPicPr>
          <p:cNvPr id="8" name="Picture 7"/>
          <p:cNvPicPr>
            <a:picLocks noChangeAspect="1"/>
          </p:cNvPicPr>
          <p:nvPr userDrawn="1"/>
        </p:nvPicPr>
        <p:blipFill rotWithShape="1">
          <a:blip r:embed="rId3" cstate="print">
            <a:alphaModFix amt="70000"/>
            <a:extLst>
              <a:ext uri="{28A0092B-C50C-407E-A947-70E740481C1C}">
                <a14:useLocalDpi xmlns:a14="http://schemas.microsoft.com/office/drawing/2010/main" val="0"/>
              </a:ext>
            </a:extLst>
          </a:blip>
          <a:srcRect/>
          <a:stretch/>
        </p:blipFill>
        <p:spPr>
          <a:xfrm>
            <a:off x="1909349" y="3392556"/>
            <a:ext cx="2186609" cy="1580321"/>
          </a:xfrm>
          <a:prstGeom prst="rect">
            <a:avLst/>
          </a:prstGeom>
        </p:spPr>
      </p:pic>
      <p:pic>
        <p:nvPicPr>
          <p:cNvPr id="9" name="Picture 8"/>
          <p:cNvPicPr>
            <a:picLocks noChangeAspect="1"/>
          </p:cNvPicPr>
          <p:nvPr userDrawn="1"/>
        </p:nvPicPr>
        <p:blipFill rotWithShape="1">
          <a:blip r:embed="rId4" cstate="print">
            <a:alphaModFix/>
            <a:extLst>
              <a:ext uri="{28A0092B-C50C-407E-A947-70E740481C1C}">
                <a14:useLocalDpi xmlns:a14="http://schemas.microsoft.com/office/drawing/2010/main" val="0"/>
              </a:ext>
            </a:extLst>
          </a:blip>
          <a:srcRect/>
          <a:stretch/>
        </p:blipFill>
        <p:spPr>
          <a:xfrm>
            <a:off x="4178714" y="3392556"/>
            <a:ext cx="3134139" cy="2643809"/>
          </a:xfrm>
          <a:prstGeom prst="rect">
            <a:avLst/>
          </a:prstGeom>
        </p:spPr>
      </p:pic>
      <p:pic>
        <p:nvPicPr>
          <p:cNvPr id="10" name="Picture 9"/>
          <p:cNvPicPr>
            <a:picLocks noChangeAspect="1"/>
          </p:cNvPicPr>
          <p:nvPr userDrawn="1"/>
        </p:nvPicPr>
        <p:blipFill rotWithShape="1">
          <a:blip r:embed="rId5" cstate="print">
            <a:alphaModFix amt="70000"/>
            <a:extLst>
              <a:ext uri="{28A0092B-C50C-407E-A947-70E740481C1C}">
                <a14:useLocalDpi xmlns:a14="http://schemas.microsoft.com/office/drawing/2010/main" val="0"/>
              </a:ext>
            </a:extLst>
          </a:blip>
          <a:srcRect/>
          <a:stretch/>
        </p:blipFill>
        <p:spPr>
          <a:xfrm>
            <a:off x="7387419" y="3392556"/>
            <a:ext cx="1756581" cy="1373533"/>
          </a:xfrm>
          <a:prstGeom prst="rect">
            <a:avLst/>
          </a:prstGeom>
        </p:spPr>
      </p:pic>
      <p:sp>
        <p:nvSpPr>
          <p:cNvPr id="12" name="TextBox 11"/>
          <p:cNvSpPr txBox="1"/>
          <p:nvPr userDrawn="1"/>
        </p:nvSpPr>
        <p:spPr>
          <a:xfrm>
            <a:off x="5721705" y="6315885"/>
            <a:ext cx="3094769" cy="246221"/>
          </a:xfrm>
          <a:prstGeom prst="rect">
            <a:avLst/>
          </a:prstGeom>
          <a:noFill/>
        </p:spPr>
        <p:txBody>
          <a:bodyPr wrap="square" rtlCol="0">
            <a:spAutoFit/>
          </a:bodyPr>
          <a:lstStyle/>
          <a:p>
            <a:pPr algn="r" defTabSz="457200">
              <a:defRPr/>
            </a:pPr>
            <a:r>
              <a:rPr lang="en-GB" sz="1000" dirty="0">
                <a:solidFill>
                  <a:srgbClr val="9A9A9A"/>
                </a:solidFill>
                <a:cs typeface="Arial"/>
              </a:rPr>
              <a:t>Realising your potential in the Built Environment</a:t>
            </a:r>
          </a:p>
        </p:txBody>
      </p:sp>
      <p:sp>
        <p:nvSpPr>
          <p:cNvPr id="13" name="TextBox 12"/>
          <p:cNvSpPr txBox="1"/>
          <p:nvPr userDrawn="1"/>
        </p:nvSpPr>
        <p:spPr>
          <a:xfrm>
            <a:off x="-1" y="6642716"/>
            <a:ext cx="628651" cy="230832"/>
          </a:xfrm>
          <a:prstGeom prst="rect">
            <a:avLst/>
          </a:prstGeom>
          <a:noFill/>
        </p:spPr>
        <p:txBody>
          <a:bodyPr wrap="square" rtlCol="0">
            <a:spAutoFit/>
          </a:bodyPr>
          <a:lstStyle/>
          <a:p>
            <a:r>
              <a:rPr lang="en-GB" sz="900" dirty="0">
                <a:solidFill>
                  <a:prstClr val="white"/>
                </a:solidFill>
              </a:rPr>
              <a:t>©UCEM</a:t>
            </a:r>
          </a:p>
        </p:txBody>
      </p:sp>
      <p:pic>
        <p:nvPicPr>
          <p:cNvPr id="15" name="Picture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bwMode="black">
          <a:xfrm>
            <a:off x="589510" y="585882"/>
            <a:ext cx="2418979" cy="884691"/>
          </a:xfrm>
          <a:prstGeom prst="rect">
            <a:avLst/>
          </a:prstGeom>
        </p:spPr>
      </p:pic>
    </p:spTree>
    <p:extLst>
      <p:ext uri="{BB962C8B-B14F-4D97-AF65-F5344CB8AC3E}">
        <p14:creationId xmlns:p14="http://schemas.microsoft.com/office/powerpoint/2010/main" val="1393552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B926B9-A54C-41BA-89BE-CFDABA6FA8D7}" type="datetimeFigureOut">
              <a:rPr lang="en-GB" smtClean="0">
                <a:solidFill>
                  <a:prstClr val="black">
                    <a:tint val="75000"/>
                  </a:prstClr>
                </a:solidFill>
              </a:rPr>
              <a:pPr/>
              <a:t>11/03/2019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FAF925F-4122-4094-B29E-3E4F5B4DCFD4}"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113755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with images)">
    <p:spTree>
      <p:nvGrpSpPr>
        <p:cNvPr id="1" name=""/>
        <p:cNvGrpSpPr/>
        <p:nvPr/>
      </p:nvGrpSpPr>
      <p:grpSpPr>
        <a:xfrm>
          <a:off x="0" y="0"/>
          <a:ext cx="0" cy="0"/>
          <a:chOff x="0" y="0"/>
          <a:chExt cx="0" cy="0"/>
        </a:xfrm>
      </p:grpSpPr>
      <p:sp>
        <p:nvSpPr>
          <p:cNvPr id="2" name="Title 1"/>
          <p:cNvSpPr>
            <a:spLocks noGrp="1"/>
          </p:cNvSpPr>
          <p:nvPr>
            <p:ph type="title"/>
          </p:nvPr>
        </p:nvSpPr>
        <p:spPr>
          <a:xfrm>
            <a:off x="628650" y="989248"/>
            <a:ext cx="5378012" cy="701441"/>
          </a:xfrm>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537801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B926B9-A54C-41BA-89BE-CFDABA6FA8D7}" type="datetimeFigureOut">
              <a:rPr lang="en-GB" smtClean="0">
                <a:solidFill>
                  <a:prstClr val="black">
                    <a:tint val="75000"/>
                  </a:prstClr>
                </a:solidFill>
              </a:rPr>
              <a:pPr/>
              <a:t>11/03/2019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FAF925F-4122-4094-B29E-3E4F5B4DCFD4}" type="slidenum">
              <a:rPr lang="en-GB" smtClean="0">
                <a:solidFill>
                  <a:prstClr val="white"/>
                </a:solidFill>
              </a:rPr>
              <a:pPr/>
              <a:t>‹#›</a:t>
            </a:fld>
            <a:endParaRPr lang="en-GB">
              <a:solidFill>
                <a:prstClr val="white"/>
              </a:soli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030506" y="3642577"/>
            <a:ext cx="3113494" cy="1344593"/>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0507" y="887418"/>
            <a:ext cx="3113494" cy="2755159"/>
          </a:xfrm>
          <a:prstGeom prst="rect">
            <a:avLst/>
          </a:prstGeom>
        </p:spPr>
      </p:pic>
    </p:spTree>
    <p:extLst>
      <p:ext uri="{BB962C8B-B14F-4D97-AF65-F5344CB8AC3E}">
        <p14:creationId xmlns:p14="http://schemas.microsoft.com/office/powerpoint/2010/main" val="2341045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with banner)">
    <p:spTree>
      <p:nvGrpSpPr>
        <p:cNvPr id="1" name=""/>
        <p:cNvGrpSpPr/>
        <p:nvPr/>
      </p:nvGrpSpPr>
      <p:grpSpPr>
        <a:xfrm>
          <a:off x="0" y="0"/>
          <a:ext cx="0" cy="0"/>
          <a:chOff x="0" y="0"/>
          <a:chExt cx="0" cy="0"/>
        </a:xfrm>
      </p:grpSpPr>
      <p:sp>
        <p:nvSpPr>
          <p:cNvPr id="2" name="Title 1"/>
          <p:cNvSpPr>
            <a:spLocks noGrp="1"/>
          </p:cNvSpPr>
          <p:nvPr>
            <p:ph type="title"/>
          </p:nvPr>
        </p:nvSpPr>
        <p:spPr>
          <a:xfrm>
            <a:off x="628650" y="1769641"/>
            <a:ext cx="7886700" cy="701441"/>
          </a:xfrm>
        </p:spPr>
        <p:txBody>
          <a:bodyPr/>
          <a:lstStyle/>
          <a:p>
            <a:r>
              <a:rPr lang="en-US"/>
              <a:t>Click to edit Master title style</a:t>
            </a:r>
            <a:endParaRPr lang="en-US" dirty="0"/>
          </a:p>
        </p:txBody>
      </p:sp>
      <p:sp>
        <p:nvSpPr>
          <p:cNvPr id="3" name="Content Placeholder 2"/>
          <p:cNvSpPr>
            <a:spLocks noGrp="1"/>
          </p:cNvSpPr>
          <p:nvPr>
            <p:ph idx="1"/>
          </p:nvPr>
        </p:nvSpPr>
        <p:spPr>
          <a:xfrm>
            <a:off x="628650" y="2648607"/>
            <a:ext cx="7886700" cy="35283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B926B9-A54C-41BA-89BE-CFDABA6FA8D7}" type="datetimeFigureOut">
              <a:rPr lang="en-GB" smtClean="0">
                <a:solidFill>
                  <a:prstClr val="black">
                    <a:tint val="75000"/>
                  </a:prstClr>
                </a:solidFill>
              </a:rPr>
              <a:pPr/>
              <a:t>11/03/2019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FAF925F-4122-4094-B29E-3E4F5B4DCFD4}" type="slidenum">
              <a:rPr lang="en-GB" smtClean="0">
                <a:solidFill>
                  <a:prstClr val="white"/>
                </a:solidFill>
              </a:rPr>
              <a:pPr/>
              <a:t>‹#›</a:t>
            </a:fld>
            <a:endParaRPr lang="en-GB">
              <a:solidFill>
                <a:prstClr val="white"/>
              </a:solidFill>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19"/>
          <a:stretch/>
        </p:blipFill>
        <p:spPr>
          <a:xfrm>
            <a:off x="-1" y="887419"/>
            <a:ext cx="9170505" cy="791948"/>
          </a:xfrm>
          <a:prstGeom prst="rect">
            <a:avLst/>
          </a:prstGeom>
        </p:spPr>
      </p:pic>
    </p:spTree>
    <p:extLst>
      <p:ext uri="{BB962C8B-B14F-4D97-AF65-F5344CB8AC3E}">
        <p14:creationId xmlns:p14="http://schemas.microsoft.com/office/powerpoint/2010/main" val="39914945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343E4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8350" y="1994337"/>
            <a:ext cx="5532547" cy="1125593"/>
          </a:xfrm>
        </p:spPr>
        <p:txBody>
          <a:bodyPr anchor="ctr">
            <a:normAutofit/>
          </a:bodyPr>
          <a:lstStyle>
            <a:lvl1pPr algn="l">
              <a:defRPr sz="1800">
                <a:solidFill>
                  <a:schemeClr val="bg1"/>
                </a:solidFill>
              </a:defRPr>
            </a:lvl1pPr>
          </a:lstStyle>
          <a:p>
            <a:r>
              <a:rPr lang="en-US"/>
              <a:t>Click to edit Master title style</a:t>
            </a:r>
            <a:endParaRPr lang="en-US" dirty="0"/>
          </a:p>
        </p:txBody>
      </p:sp>
      <p:sp>
        <p:nvSpPr>
          <p:cNvPr id="24" name="Rectangle 23"/>
          <p:cNvSpPr/>
          <p:nvPr userDrawn="1"/>
        </p:nvSpPr>
        <p:spPr bwMode="white">
          <a:xfrm>
            <a:off x="0" y="4991308"/>
            <a:ext cx="9144000" cy="543910"/>
          </a:xfrm>
          <a:prstGeom prst="rect">
            <a:avLst/>
          </a:prstGeom>
          <a:solidFill>
            <a:srgbClr val="E22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2" name="TextBox 21"/>
          <p:cNvSpPr txBox="1"/>
          <p:nvPr userDrawn="1"/>
        </p:nvSpPr>
        <p:spPr>
          <a:xfrm>
            <a:off x="5721705" y="6315885"/>
            <a:ext cx="3094769" cy="246221"/>
          </a:xfrm>
          <a:prstGeom prst="rect">
            <a:avLst/>
          </a:prstGeom>
          <a:noFill/>
        </p:spPr>
        <p:txBody>
          <a:bodyPr wrap="square" rtlCol="0">
            <a:spAutoFit/>
          </a:bodyPr>
          <a:lstStyle/>
          <a:p>
            <a:pPr algn="r" defTabSz="457200">
              <a:defRPr/>
            </a:pPr>
            <a:r>
              <a:rPr lang="en-GB" sz="1000" dirty="0">
                <a:solidFill>
                  <a:srgbClr val="9A9A9A"/>
                </a:solidFill>
                <a:cs typeface="Arial"/>
              </a:rPr>
              <a:t>Realising your potential in the Built Environment</a:t>
            </a:r>
          </a:p>
        </p:txBody>
      </p:sp>
      <p:sp>
        <p:nvSpPr>
          <p:cNvPr id="25" name="Slide Number Placeholder 5"/>
          <p:cNvSpPr>
            <a:spLocks noGrp="1"/>
          </p:cNvSpPr>
          <p:nvPr>
            <p:ph type="sldNum" sz="quarter" idx="4"/>
          </p:nvPr>
        </p:nvSpPr>
        <p:spPr>
          <a:xfrm>
            <a:off x="6993978" y="76946"/>
            <a:ext cx="2057400" cy="365125"/>
          </a:xfrm>
          <a:prstGeom prst="rect">
            <a:avLst/>
          </a:prstGeom>
        </p:spPr>
        <p:txBody>
          <a:bodyPr vert="horz" lIns="91440" tIns="45720" rIns="91440" bIns="45720" rtlCol="0" anchor="ctr"/>
          <a:lstStyle>
            <a:lvl1pPr algn="r">
              <a:defRPr sz="1200">
                <a:solidFill>
                  <a:schemeClr val="bg1"/>
                </a:solidFill>
              </a:defRPr>
            </a:lvl1pPr>
          </a:lstStyle>
          <a:p>
            <a:fld id="{BFAF925F-4122-4094-B29E-3E4F5B4DCFD4}" type="slidenum">
              <a:rPr lang="en-GB" smtClean="0">
                <a:solidFill>
                  <a:prstClr val="white"/>
                </a:solidFill>
              </a:rPr>
              <a:pPr/>
              <a:t>‹#›</a:t>
            </a:fld>
            <a:endParaRPr lang="en-GB">
              <a:solidFill>
                <a:prstClr val="white"/>
              </a:solidFill>
            </a:endParaRPr>
          </a:p>
        </p:txBody>
      </p:sp>
      <p:sp>
        <p:nvSpPr>
          <p:cNvPr id="26" name="TextBox 25"/>
          <p:cNvSpPr txBox="1"/>
          <p:nvPr userDrawn="1"/>
        </p:nvSpPr>
        <p:spPr>
          <a:xfrm>
            <a:off x="-1" y="6642716"/>
            <a:ext cx="628651" cy="230832"/>
          </a:xfrm>
          <a:prstGeom prst="rect">
            <a:avLst/>
          </a:prstGeom>
          <a:noFill/>
        </p:spPr>
        <p:txBody>
          <a:bodyPr wrap="square" rtlCol="0">
            <a:spAutoFit/>
          </a:bodyPr>
          <a:lstStyle/>
          <a:p>
            <a:r>
              <a:rPr lang="en-GB" sz="900" dirty="0">
                <a:solidFill>
                  <a:prstClr val="white"/>
                </a:solidFill>
              </a:rPr>
              <a:t>©UCEM</a:t>
            </a:r>
          </a:p>
        </p:txBody>
      </p:sp>
      <p:pic>
        <p:nvPicPr>
          <p:cNvPr id="30" name="Picture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589510" y="585882"/>
            <a:ext cx="2418979" cy="884691"/>
          </a:xfrm>
          <a:prstGeom prst="rect">
            <a:avLst/>
          </a:prstGeom>
        </p:spPr>
      </p:pic>
      <p:pic>
        <p:nvPicPr>
          <p:cNvPr id="31" name="Picture 30"/>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4942258" y="3151425"/>
            <a:ext cx="1654037" cy="1845306"/>
          </a:xfrm>
          <a:prstGeom prst="rect">
            <a:avLst/>
          </a:prstGeom>
        </p:spPr>
      </p:pic>
      <p:pic>
        <p:nvPicPr>
          <p:cNvPr id="32" name="Picture 31"/>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6670800" y="3151425"/>
            <a:ext cx="2473200" cy="1839365"/>
          </a:xfrm>
          <a:prstGeom prst="rect">
            <a:avLst/>
          </a:prstGeom>
        </p:spPr>
      </p:pic>
      <p:pic>
        <p:nvPicPr>
          <p:cNvPr id="33" name="Picture 32"/>
          <p:cNvPicPr>
            <a:picLocks noChangeAspect="1"/>
          </p:cNvPicPr>
          <p:nvPr userDrawn="1"/>
        </p:nvPicPr>
        <p:blipFill rotWithShape="1">
          <a:blip r:embed="rId5" cstate="print">
            <a:extLst>
              <a:ext uri="{28A0092B-C50C-407E-A947-70E740481C1C}">
                <a14:useLocalDpi xmlns:a14="http://schemas.microsoft.com/office/drawing/2010/main" val="0"/>
              </a:ext>
            </a:extLst>
          </a:blip>
          <a:srcRect r="-222"/>
          <a:stretch/>
        </p:blipFill>
        <p:spPr>
          <a:xfrm>
            <a:off x="0" y="3155790"/>
            <a:ext cx="1875183" cy="1848678"/>
          </a:xfrm>
          <a:prstGeom prst="rect">
            <a:avLst/>
          </a:prstGeom>
        </p:spPr>
      </p:pic>
      <p:pic>
        <p:nvPicPr>
          <p:cNvPr id="34" name="Picture 33"/>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1947305" y="3155790"/>
            <a:ext cx="2911911" cy="1835788"/>
          </a:xfrm>
          <a:prstGeom prst="rect">
            <a:avLst/>
          </a:prstGeom>
        </p:spPr>
      </p:pic>
    </p:spTree>
    <p:extLst>
      <p:ext uri="{BB962C8B-B14F-4D97-AF65-F5344CB8AC3E}">
        <p14:creationId xmlns:p14="http://schemas.microsoft.com/office/powerpoint/2010/main" val="35496516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B926B9-A54C-41BA-89BE-CFDABA6FA8D7}" type="datetimeFigureOut">
              <a:rPr lang="en-GB" smtClean="0">
                <a:solidFill>
                  <a:prstClr val="black">
                    <a:tint val="75000"/>
                  </a:prstClr>
                </a:solidFill>
              </a:rPr>
              <a:pPr/>
              <a:t>11/03/2019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FAF925F-4122-4094-B29E-3E4F5B4DCFD4}"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83061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B926B9-A54C-41BA-89BE-CFDABA6FA8D7}" type="datetimeFigureOut">
              <a:rPr lang="en-GB" smtClean="0"/>
              <a:t>11/03/2019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AF925F-4122-4094-B29E-3E4F5B4DCFD4}" type="slidenum">
              <a:rPr lang="en-GB" smtClean="0"/>
              <a:t>‹#›</a:t>
            </a:fld>
            <a:endParaRPr lang="en-GB"/>
          </a:p>
        </p:txBody>
      </p:sp>
    </p:spTree>
    <p:extLst>
      <p:ext uri="{BB962C8B-B14F-4D97-AF65-F5344CB8AC3E}">
        <p14:creationId xmlns:p14="http://schemas.microsoft.com/office/powerpoint/2010/main" val="2482422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968277"/>
            <a:ext cx="7886700" cy="843904"/>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978869"/>
            <a:ext cx="3868340" cy="526206"/>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978869"/>
            <a:ext cx="3887391" cy="526206"/>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B926B9-A54C-41BA-89BE-CFDABA6FA8D7}" type="datetimeFigureOut">
              <a:rPr lang="en-GB" smtClean="0">
                <a:solidFill>
                  <a:prstClr val="black">
                    <a:tint val="75000"/>
                  </a:prstClr>
                </a:solidFill>
              </a:rPr>
              <a:pPr/>
              <a:t>11/03/2019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FAF925F-4122-4094-B29E-3E4F5B4DCFD4}"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058111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B926B9-A54C-41BA-89BE-CFDABA6FA8D7}" type="datetimeFigureOut">
              <a:rPr lang="en-GB" smtClean="0">
                <a:solidFill>
                  <a:prstClr val="black">
                    <a:tint val="75000"/>
                  </a:prstClr>
                </a:solidFill>
              </a:rPr>
              <a:pPr/>
              <a:t>11/03/2019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FAF925F-4122-4094-B29E-3E4F5B4DCFD4}"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698246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B926B9-A54C-41BA-89BE-CFDABA6FA8D7}" type="datetimeFigureOut">
              <a:rPr lang="en-GB" smtClean="0">
                <a:solidFill>
                  <a:prstClr val="black">
                    <a:tint val="75000"/>
                  </a:prstClr>
                </a:solidFill>
              </a:rPr>
              <a:pPr/>
              <a:t>11/03/2019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FAF925F-4122-4094-B29E-3E4F5B4DCFD4}"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4199953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normAutofit/>
          </a:bodyPr>
          <a:lstStyle>
            <a:lvl1pPr>
              <a:defRPr sz="18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8B926B9-A54C-41BA-89BE-CFDABA6FA8D7}" type="datetimeFigureOut">
              <a:rPr lang="en-GB" smtClean="0">
                <a:solidFill>
                  <a:prstClr val="black">
                    <a:tint val="75000"/>
                  </a:prstClr>
                </a:solidFill>
              </a:rPr>
              <a:pPr/>
              <a:t>11/03/2019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FAF925F-4122-4094-B29E-3E4F5B4DCFD4}"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068688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normAutofit/>
          </a:bodyPr>
          <a:lstStyle>
            <a:lvl1pPr>
              <a:defRPr sz="1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8B926B9-A54C-41BA-89BE-CFDABA6FA8D7}" type="datetimeFigureOut">
              <a:rPr lang="en-GB" smtClean="0">
                <a:solidFill>
                  <a:prstClr val="black">
                    <a:tint val="75000"/>
                  </a:prstClr>
                </a:solidFill>
              </a:rPr>
              <a:pPr/>
              <a:t>11/03/2019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FAF925F-4122-4094-B29E-3E4F5B4DCFD4}"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7382837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B926B9-A54C-41BA-89BE-CFDABA6FA8D7}" type="datetimeFigureOut">
              <a:rPr lang="en-GB" smtClean="0">
                <a:solidFill>
                  <a:prstClr val="black">
                    <a:tint val="75000"/>
                  </a:prstClr>
                </a:solidFill>
              </a:rPr>
              <a:pPr/>
              <a:t>11/03/2019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FAF925F-4122-4094-B29E-3E4F5B4DCFD4}"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8045513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056289"/>
            <a:ext cx="1971675" cy="512067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1056289"/>
            <a:ext cx="5800725" cy="512067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B926B9-A54C-41BA-89BE-CFDABA6FA8D7}" type="datetimeFigureOut">
              <a:rPr lang="en-GB" smtClean="0">
                <a:solidFill>
                  <a:prstClr val="black">
                    <a:tint val="75000"/>
                  </a:prstClr>
                </a:solidFill>
              </a:rPr>
              <a:pPr/>
              <a:t>11/03/2019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FAF925F-4122-4094-B29E-3E4F5B4DCFD4}"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4162844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ith images)">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53149" y="896654"/>
            <a:ext cx="2890851" cy="4089400"/>
          </a:xfrm>
          <a:prstGeom prst="rect">
            <a:avLst/>
          </a:prstGeom>
        </p:spPr>
      </p:pic>
      <p:sp>
        <p:nvSpPr>
          <p:cNvPr id="2" name="Title 1"/>
          <p:cNvSpPr>
            <a:spLocks noGrp="1"/>
          </p:cNvSpPr>
          <p:nvPr>
            <p:ph type="title"/>
          </p:nvPr>
        </p:nvSpPr>
        <p:spPr>
          <a:xfrm>
            <a:off x="628650" y="989248"/>
            <a:ext cx="5378012" cy="701441"/>
          </a:xfrm>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53780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B926B9-A54C-41BA-89BE-CFDABA6FA8D7}" type="datetimeFigureOut">
              <a:rPr lang="en-GB" smtClean="0"/>
              <a:t>11/03/2019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AF925F-4122-4094-B29E-3E4F5B4DCFD4}" type="slidenum">
              <a:rPr lang="en-GB" smtClean="0"/>
              <a:t>‹#›</a:t>
            </a:fld>
            <a:endParaRPr lang="en-GB"/>
          </a:p>
        </p:txBody>
      </p:sp>
    </p:spTree>
    <p:extLst>
      <p:ext uri="{BB962C8B-B14F-4D97-AF65-F5344CB8AC3E}">
        <p14:creationId xmlns:p14="http://schemas.microsoft.com/office/powerpoint/2010/main" val="1759093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with banner)">
    <p:spTree>
      <p:nvGrpSpPr>
        <p:cNvPr id="1" name=""/>
        <p:cNvGrpSpPr/>
        <p:nvPr/>
      </p:nvGrpSpPr>
      <p:grpSpPr>
        <a:xfrm>
          <a:off x="0" y="0"/>
          <a:ext cx="0" cy="0"/>
          <a:chOff x="0" y="0"/>
          <a:chExt cx="0" cy="0"/>
        </a:xfrm>
      </p:grpSpPr>
      <p:sp>
        <p:nvSpPr>
          <p:cNvPr id="2" name="Title 1"/>
          <p:cNvSpPr>
            <a:spLocks noGrp="1"/>
          </p:cNvSpPr>
          <p:nvPr>
            <p:ph type="title"/>
          </p:nvPr>
        </p:nvSpPr>
        <p:spPr>
          <a:xfrm>
            <a:off x="628650" y="1769641"/>
            <a:ext cx="7886700" cy="701441"/>
          </a:xfrm>
        </p:spPr>
        <p:txBody>
          <a:bodyPr/>
          <a:lstStyle/>
          <a:p>
            <a:r>
              <a:rPr lang="en-US"/>
              <a:t>Click to edit Master title style</a:t>
            </a:r>
            <a:endParaRPr lang="en-US" dirty="0"/>
          </a:p>
        </p:txBody>
      </p:sp>
      <p:sp>
        <p:nvSpPr>
          <p:cNvPr id="3" name="Content Placeholder 2"/>
          <p:cNvSpPr>
            <a:spLocks noGrp="1"/>
          </p:cNvSpPr>
          <p:nvPr>
            <p:ph idx="1"/>
          </p:nvPr>
        </p:nvSpPr>
        <p:spPr>
          <a:xfrm>
            <a:off x="628650" y="2648607"/>
            <a:ext cx="7886700" cy="3528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B926B9-A54C-41BA-89BE-CFDABA6FA8D7}" type="datetimeFigureOut">
              <a:rPr lang="en-GB" smtClean="0"/>
              <a:t>11/03/2019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AF925F-4122-4094-B29E-3E4F5B4DCFD4}" type="slidenum">
              <a:rPr lang="en-GB" smtClean="0"/>
              <a:t>‹#›</a:t>
            </a:fld>
            <a:endParaRPr lang="en-GB"/>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19"/>
          <a:stretch/>
        </p:blipFill>
        <p:spPr>
          <a:xfrm>
            <a:off x="-1" y="887419"/>
            <a:ext cx="9170505" cy="791948"/>
          </a:xfrm>
          <a:prstGeom prst="rect">
            <a:avLst/>
          </a:prstGeom>
        </p:spPr>
      </p:pic>
    </p:spTree>
    <p:extLst>
      <p:ext uri="{BB962C8B-B14F-4D97-AF65-F5344CB8AC3E}">
        <p14:creationId xmlns:p14="http://schemas.microsoft.com/office/powerpoint/2010/main" val="4077617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343E4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8350" y="1994337"/>
            <a:ext cx="5532547" cy="1125593"/>
          </a:xfrm>
        </p:spPr>
        <p:txBody>
          <a:bodyPr anchor="ctr">
            <a:normAutofit/>
          </a:bodyPr>
          <a:lstStyle>
            <a:lvl1pPr algn="l">
              <a:defRPr sz="1800">
                <a:solidFill>
                  <a:schemeClr val="bg1"/>
                </a:solidFill>
              </a:defRPr>
            </a:lvl1pPr>
          </a:lstStyle>
          <a:p>
            <a:r>
              <a:rPr lang="en-US"/>
              <a:t>Click to edit Master title style</a:t>
            </a:r>
            <a:endParaRPr lang="en-US" dirty="0"/>
          </a:p>
        </p:txBody>
      </p:sp>
      <p:sp>
        <p:nvSpPr>
          <p:cNvPr id="22" name="TextBox 21"/>
          <p:cNvSpPr txBox="1"/>
          <p:nvPr userDrawn="1"/>
        </p:nvSpPr>
        <p:spPr>
          <a:xfrm>
            <a:off x="5721705" y="6315885"/>
            <a:ext cx="3094769" cy="246221"/>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GB" sz="1000" baseline="0" dirty="0">
                <a:solidFill>
                  <a:srgbClr val="9A9A9A"/>
                </a:solidFill>
                <a:latin typeface="Arial"/>
                <a:cs typeface="Arial"/>
              </a:rPr>
              <a:t>Realising your potential in the Built Environment</a:t>
            </a:r>
          </a:p>
        </p:txBody>
      </p:sp>
      <p:sp>
        <p:nvSpPr>
          <p:cNvPr id="25" name="Slide Number Placeholder 5"/>
          <p:cNvSpPr>
            <a:spLocks noGrp="1"/>
          </p:cNvSpPr>
          <p:nvPr>
            <p:ph type="sldNum" sz="quarter" idx="4"/>
          </p:nvPr>
        </p:nvSpPr>
        <p:spPr>
          <a:xfrm>
            <a:off x="6993978" y="76946"/>
            <a:ext cx="2057400" cy="365125"/>
          </a:xfrm>
          <a:prstGeom prst="rect">
            <a:avLst/>
          </a:prstGeom>
        </p:spPr>
        <p:txBody>
          <a:bodyPr vert="horz" lIns="91440" tIns="45720" rIns="91440" bIns="45720" rtlCol="0" anchor="ctr"/>
          <a:lstStyle>
            <a:lvl1pPr algn="r">
              <a:defRPr sz="1200">
                <a:solidFill>
                  <a:schemeClr val="bg1"/>
                </a:solidFill>
              </a:defRPr>
            </a:lvl1pPr>
          </a:lstStyle>
          <a:p>
            <a:fld id="{BFAF925F-4122-4094-B29E-3E4F5B4DCFD4}" type="slidenum">
              <a:rPr lang="en-GB" smtClean="0"/>
              <a:pPr/>
              <a:t>‹#›</a:t>
            </a:fld>
            <a:endParaRPr lang="en-GB"/>
          </a:p>
        </p:txBody>
      </p:sp>
      <p:sp>
        <p:nvSpPr>
          <p:cNvPr id="26" name="TextBox 25"/>
          <p:cNvSpPr txBox="1"/>
          <p:nvPr userDrawn="1"/>
        </p:nvSpPr>
        <p:spPr>
          <a:xfrm>
            <a:off x="-1" y="6642716"/>
            <a:ext cx="628651" cy="230832"/>
          </a:xfrm>
          <a:prstGeom prst="rect">
            <a:avLst/>
          </a:prstGeom>
          <a:noFill/>
        </p:spPr>
        <p:txBody>
          <a:bodyPr wrap="square" rtlCol="0">
            <a:spAutoFit/>
          </a:bodyPr>
          <a:lstStyle/>
          <a:p>
            <a:r>
              <a:rPr lang="en-GB" sz="900" dirty="0">
                <a:solidFill>
                  <a:schemeClr val="bg1"/>
                </a:solidFill>
              </a:rPr>
              <a:t>©UCEM</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609600" y="577057"/>
            <a:ext cx="2436845" cy="855014"/>
          </a:xfrm>
          <a:prstGeom prst="rect">
            <a:avLst/>
          </a:prstGeom>
        </p:spPr>
      </p:pic>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4942258" y="3151425"/>
            <a:ext cx="1654037" cy="1845306"/>
          </a:xfrm>
          <a:prstGeom prst="rect">
            <a:avLst/>
          </a:prstGeom>
        </p:spPr>
      </p:pic>
      <p:pic>
        <p:nvPicPr>
          <p:cNvPr id="17" name="Picture 16"/>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6670800" y="3151425"/>
            <a:ext cx="2473200" cy="1839365"/>
          </a:xfrm>
          <a:prstGeom prst="rect">
            <a:avLst/>
          </a:prstGeom>
        </p:spPr>
      </p:pic>
      <p:pic>
        <p:nvPicPr>
          <p:cNvPr id="18" name="Picture 17"/>
          <p:cNvPicPr>
            <a:picLocks noChangeAspect="1"/>
          </p:cNvPicPr>
          <p:nvPr userDrawn="1"/>
        </p:nvPicPr>
        <p:blipFill rotWithShape="1">
          <a:blip r:embed="rId5" cstate="print">
            <a:extLst>
              <a:ext uri="{28A0092B-C50C-407E-A947-70E740481C1C}">
                <a14:useLocalDpi xmlns:a14="http://schemas.microsoft.com/office/drawing/2010/main" val="0"/>
              </a:ext>
            </a:extLst>
          </a:blip>
          <a:srcRect r="-222"/>
          <a:stretch/>
        </p:blipFill>
        <p:spPr>
          <a:xfrm>
            <a:off x="0" y="3155790"/>
            <a:ext cx="1875183" cy="1848678"/>
          </a:xfrm>
          <a:prstGeom prst="rect">
            <a:avLst/>
          </a:prstGeom>
        </p:spPr>
      </p:pic>
      <p:pic>
        <p:nvPicPr>
          <p:cNvPr id="19" name="Picture 18"/>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1947305" y="3155790"/>
            <a:ext cx="2911911" cy="1835788"/>
          </a:xfrm>
          <a:prstGeom prst="rect">
            <a:avLst/>
          </a:prstGeom>
        </p:spPr>
      </p:pic>
      <p:sp>
        <p:nvSpPr>
          <p:cNvPr id="24" name="Rectangle 23"/>
          <p:cNvSpPr/>
          <p:nvPr userDrawn="1"/>
        </p:nvSpPr>
        <p:spPr bwMode="hidden">
          <a:xfrm>
            <a:off x="0" y="4991308"/>
            <a:ext cx="9144000" cy="543910"/>
          </a:xfrm>
          <a:prstGeom prst="rect">
            <a:avLst/>
          </a:prstGeom>
          <a:solidFill>
            <a:srgbClr val="E22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23221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B926B9-A54C-41BA-89BE-CFDABA6FA8D7}" type="datetimeFigureOut">
              <a:rPr lang="en-GB" smtClean="0"/>
              <a:t>11/03/2019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AF925F-4122-4094-B29E-3E4F5B4DCFD4}" type="slidenum">
              <a:rPr lang="en-GB" smtClean="0"/>
              <a:t>‹#›</a:t>
            </a:fld>
            <a:endParaRPr lang="en-GB"/>
          </a:p>
        </p:txBody>
      </p:sp>
    </p:spTree>
    <p:extLst>
      <p:ext uri="{BB962C8B-B14F-4D97-AF65-F5344CB8AC3E}">
        <p14:creationId xmlns:p14="http://schemas.microsoft.com/office/powerpoint/2010/main" val="2528967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968277"/>
            <a:ext cx="7886700" cy="843904"/>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978869"/>
            <a:ext cx="3868340" cy="526206"/>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978869"/>
            <a:ext cx="3887391" cy="526206"/>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B926B9-A54C-41BA-89BE-CFDABA6FA8D7}" type="datetimeFigureOut">
              <a:rPr lang="en-GB" smtClean="0"/>
              <a:t>11/03/2019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FAF925F-4122-4094-B29E-3E4F5B4DCFD4}" type="slidenum">
              <a:rPr lang="en-GB" smtClean="0"/>
              <a:t>‹#›</a:t>
            </a:fld>
            <a:endParaRPr lang="en-GB"/>
          </a:p>
        </p:txBody>
      </p:sp>
    </p:spTree>
    <p:extLst>
      <p:ext uri="{BB962C8B-B14F-4D97-AF65-F5344CB8AC3E}">
        <p14:creationId xmlns:p14="http://schemas.microsoft.com/office/powerpoint/2010/main" val="1859082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B926B9-A54C-41BA-89BE-CFDABA6FA8D7}" type="datetimeFigureOut">
              <a:rPr lang="en-GB" smtClean="0"/>
              <a:t>11/03/2019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FAF925F-4122-4094-B29E-3E4F5B4DCFD4}" type="slidenum">
              <a:rPr lang="en-GB" smtClean="0"/>
              <a:t>‹#›</a:t>
            </a:fld>
            <a:endParaRPr lang="en-GB"/>
          </a:p>
        </p:txBody>
      </p:sp>
    </p:spTree>
    <p:extLst>
      <p:ext uri="{BB962C8B-B14F-4D97-AF65-F5344CB8AC3E}">
        <p14:creationId xmlns:p14="http://schemas.microsoft.com/office/powerpoint/2010/main" val="902583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B926B9-A54C-41BA-89BE-CFDABA6FA8D7}" type="datetimeFigureOut">
              <a:rPr lang="en-GB" smtClean="0"/>
              <a:t>11/03/2019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FAF925F-4122-4094-B29E-3E4F5B4DCFD4}" type="slidenum">
              <a:rPr lang="en-GB" smtClean="0"/>
              <a:t>‹#›</a:t>
            </a:fld>
            <a:endParaRPr lang="en-GB"/>
          </a:p>
        </p:txBody>
      </p:sp>
    </p:spTree>
    <p:extLst>
      <p:ext uri="{BB962C8B-B14F-4D97-AF65-F5344CB8AC3E}">
        <p14:creationId xmlns:p14="http://schemas.microsoft.com/office/powerpoint/2010/main" val="4179640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1"/>
            <a:ext cx="160217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B926B9-A54C-41BA-89BE-CFDABA6FA8D7}" type="datetimeFigureOut">
              <a:rPr lang="en-GB" smtClean="0"/>
              <a:t>11/03/2019</a:t>
            </a:fld>
            <a:endParaRPr lang="en-GB"/>
          </a:p>
        </p:txBody>
      </p:sp>
      <p:sp>
        <p:nvSpPr>
          <p:cNvPr id="5" name="Footer Placeholder 4"/>
          <p:cNvSpPr>
            <a:spLocks noGrp="1"/>
          </p:cNvSpPr>
          <p:nvPr>
            <p:ph type="ftr" sz="quarter" idx="3"/>
          </p:nvPr>
        </p:nvSpPr>
        <p:spPr>
          <a:xfrm>
            <a:off x="2433213"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7" name="Rectangle 6"/>
          <p:cNvSpPr/>
          <p:nvPr/>
        </p:nvSpPr>
        <p:spPr>
          <a:xfrm>
            <a:off x="0" y="0"/>
            <a:ext cx="9144000" cy="827999"/>
          </a:xfrm>
          <a:prstGeom prst="rect">
            <a:avLst/>
          </a:prstGeom>
          <a:solidFill>
            <a:srgbClr val="333E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bwMode="black">
          <a:xfrm>
            <a:off x="0" y="827999"/>
            <a:ext cx="9144000" cy="64584"/>
          </a:xfrm>
          <a:prstGeom prst="rect">
            <a:avLst/>
          </a:prstGeom>
          <a:solidFill>
            <a:srgbClr val="E22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628650" y="989248"/>
            <a:ext cx="7886700" cy="70144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p:cNvSpPr txBox="1"/>
          <p:nvPr/>
        </p:nvSpPr>
        <p:spPr>
          <a:xfrm>
            <a:off x="5721705" y="6315885"/>
            <a:ext cx="3094769" cy="246221"/>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GB" sz="1000" baseline="0" dirty="0">
                <a:solidFill>
                  <a:srgbClr val="9A9A9A"/>
                </a:solidFill>
                <a:latin typeface="Arial"/>
                <a:cs typeface="Arial"/>
              </a:rPr>
              <a:t>Realising your potential in the Built Environment</a:t>
            </a:r>
          </a:p>
        </p:txBody>
      </p:sp>
      <p:sp>
        <p:nvSpPr>
          <p:cNvPr id="6" name="Slide Number Placeholder 5"/>
          <p:cNvSpPr>
            <a:spLocks noGrp="1"/>
          </p:cNvSpPr>
          <p:nvPr>
            <p:ph type="sldNum" sz="quarter" idx="4"/>
          </p:nvPr>
        </p:nvSpPr>
        <p:spPr>
          <a:xfrm>
            <a:off x="6993978" y="76946"/>
            <a:ext cx="2057400" cy="365125"/>
          </a:xfrm>
          <a:prstGeom prst="rect">
            <a:avLst/>
          </a:prstGeom>
        </p:spPr>
        <p:txBody>
          <a:bodyPr vert="horz" lIns="91440" tIns="45720" rIns="91440" bIns="45720" rtlCol="0" anchor="ctr"/>
          <a:lstStyle>
            <a:lvl1pPr algn="r">
              <a:defRPr sz="1200">
                <a:solidFill>
                  <a:schemeClr val="bg1"/>
                </a:solidFill>
              </a:defRPr>
            </a:lvl1pPr>
          </a:lstStyle>
          <a:p>
            <a:fld id="{BFAF925F-4122-4094-B29E-3E4F5B4DCFD4}" type="slidenum">
              <a:rPr lang="en-GB" smtClean="0"/>
              <a:pPr/>
              <a:t>‹#›</a:t>
            </a:fld>
            <a:endParaRPr lang="en-GB"/>
          </a:p>
        </p:txBody>
      </p:sp>
      <p:sp>
        <p:nvSpPr>
          <p:cNvPr id="12" name="TextBox 11"/>
          <p:cNvSpPr txBox="1"/>
          <p:nvPr/>
        </p:nvSpPr>
        <p:spPr>
          <a:xfrm>
            <a:off x="-1" y="6642716"/>
            <a:ext cx="628651" cy="230832"/>
          </a:xfrm>
          <a:prstGeom prst="rect">
            <a:avLst/>
          </a:prstGeom>
          <a:noFill/>
        </p:spPr>
        <p:txBody>
          <a:bodyPr wrap="square" rtlCol="0">
            <a:spAutoFit/>
          </a:bodyPr>
          <a:lstStyle/>
          <a:p>
            <a:r>
              <a:rPr lang="en-GB" sz="900" dirty="0"/>
              <a:t>©UCEM</a:t>
            </a:r>
          </a:p>
        </p:txBody>
      </p:sp>
      <p:pic>
        <p:nvPicPr>
          <p:cNvPr id="15" name="Picture 1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bwMode="black">
          <a:xfrm>
            <a:off x="628651" y="185739"/>
            <a:ext cx="1365249" cy="479024"/>
          </a:xfrm>
          <a:prstGeom prst="rect">
            <a:avLst/>
          </a:prstGeom>
        </p:spPr>
      </p:pic>
    </p:spTree>
    <p:extLst>
      <p:ext uri="{BB962C8B-B14F-4D97-AF65-F5344CB8AC3E}">
        <p14:creationId xmlns:p14="http://schemas.microsoft.com/office/powerpoint/2010/main" val="23607826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7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l" defTabSz="914400" rtl="0" eaLnBrk="1" latinLnBrk="0" hangingPunct="1">
        <a:lnSpc>
          <a:spcPct val="90000"/>
        </a:lnSpc>
        <a:spcBef>
          <a:spcPct val="0"/>
        </a:spcBef>
        <a:buNone/>
        <a:defRPr sz="18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1"/>
            <a:ext cx="160217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B926B9-A54C-41BA-89BE-CFDABA6FA8D7}" type="datetimeFigureOut">
              <a:rPr lang="en-GB" smtClean="0">
                <a:solidFill>
                  <a:prstClr val="black">
                    <a:tint val="75000"/>
                  </a:prstClr>
                </a:solidFill>
              </a:rPr>
              <a:pPr/>
              <a:t>11/03/2019</a:t>
            </a:fld>
            <a:endParaRPr lang="en-GB">
              <a:solidFill>
                <a:prstClr val="black">
                  <a:tint val="75000"/>
                </a:prstClr>
              </a:solidFill>
            </a:endParaRPr>
          </a:p>
        </p:txBody>
      </p:sp>
      <p:sp>
        <p:nvSpPr>
          <p:cNvPr id="5" name="Footer Placeholder 4"/>
          <p:cNvSpPr>
            <a:spLocks noGrp="1"/>
          </p:cNvSpPr>
          <p:nvPr>
            <p:ph type="ftr" sz="quarter" idx="3"/>
          </p:nvPr>
        </p:nvSpPr>
        <p:spPr>
          <a:xfrm>
            <a:off x="2433213"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7" name="Rectangle 6"/>
          <p:cNvSpPr/>
          <p:nvPr userDrawn="1"/>
        </p:nvSpPr>
        <p:spPr>
          <a:xfrm>
            <a:off x="0" y="0"/>
            <a:ext cx="9144000" cy="827999"/>
          </a:xfrm>
          <a:prstGeom prst="rect">
            <a:avLst/>
          </a:prstGeom>
          <a:solidFill>
            <a:srgbClr val="333E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bwMode="black">
          <a:xfrm>
            <a:off x="0" y="827999"/>
            <a:ext cx="9144000" cy="64584"/>
          </a:xfrm>
          <a:prstGeom prst="rect">
            <a:avLst/>
          </a:prstGeom>
          <a:solidFill>
            <a:srgbClr val="E22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628650" y="989248"/>
            <a:ext cx="7886700" cy="70144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p:cNvSpPr txBox="1"/>
          <p:nvPr userDrawn="1"/>
        </p:nvSpPr>
        <p:spPr>
          <a:xfrm>
            <a:off x="5721705" y="6315885"/>
            <a:ext cx="3094769" cy="246221"/>
          </a:xfrm>
          <a:prstGeom prst="rect">
            <a:avLst/>
          </a:prstGeom>
          <a:noFill/>
        </p:spPr>
        <p:txBody>
          <a:bodyPr wrap="square" rtlCol="0">
            <a:spAutoFit/>
          </a:bodyPr>
          <a:lstStyle/>
          <a:p>
            <a:pPr algn="r" defTabSz="457200">
              <a:defRPr/>
            </a:pPr>
            <a:r>
              <a:rPr lang="en-GB" sz="1000" dirty="0">
                <a:solidFill>
                  <a:srgbClr val="9A9A9A"/>
                </a:solidFill>
                <a:cs typeface="Arial"/>
              </a:rPr>
              <a:t>Realising your potential in the Built Environment</a:t>
            </a:r>
          </a:p>
        </p:txBody>
      </p:sp>
      <p:sp>
        <p:nvSpPr>
          <p:cNvPr id="6" name="Slide Number Placeholder 5"/>
          <p:cNvSpPr>
            <a:spLocks noGrp="1"/>
          </p:cNvSpPr>
          <p:nvPr>
            <p:ph type="sldNum" sz="quarter" idx="4"/>
          </p:nvPr>
        </p:nvSpPr>
        <p:spPr>
          <a:xfrm>
            <a:off x="6993978" y="76946"/>
            <a:ext cx="2057400" cy="365125"/>
          </a:xfrm>
          <a:prstGeom prst="rect">
            <a:avLst/>
          </a:prstGeom>
        </p:spPr>
        <p:txBody>
          <a:bodyPr vert="horz" lIns="91440" tIns="45720" rIns="91440" bIns="45720" rtlCol="0" anchor="ctr"/>
          <a:lstStyle>
            <a:lvl1pPr algn="r">
              <a:defRPr sz="1200">
                <a:solidFill>
                  <a:schemeClr val="bg1"/>
                </a:solidFill>
              </a:defRPr>
            </a:lvl1pPr>
          </a:lstStyle>
          <a:p>
            <a:fld id="{BFAF925F-4122-4094-B29E-3E4F5B4DCFD4}" type="slidenum">
              <a:rPr lang="en-GB" smtClean="0">
                <a:solidFill>
                  <a:prstClr val="white"/>
                </a:solidFill>
              </a:rPr>
              <a:pPr/>
              <a:t>‹#›</a:t>
            </a:fld>
            <a:endParaRPr lang="en-GB">
              <a:solidFill>
                <a:prstClr val="white"/>
              </a:solidFill>
            </a:endParaRPr>
          </a:p>
        </p:txBody>
      </p:sp>
      <p:sp>
        <p:nvSpPr>
          <p:cNvPr id="12" name="TextBox 11"/>
          <p:cNvSpPr txBox="1"/>
          <p:nvPr userDrawn="1"/>
        </p:nvSpPr>
        <p:spPr>
          <a:xfrm>
            <a:off x="-1" y="6642716"/>
            <a:ext cx="628651" cy="230832"/>
          </a:xfrm>
          <a:prstGeom prst="rect">
            <a:avLst/>
          </a:prstGeom>
          <a:noFill/>
        </p:spPr>
        <p:txBody>
          <a:bodyPr wrap="square" rtlCol="0">
            <a:spAutoFit/>
          </a:bodyPr>
          <a:lstStyle/>
          <a:p>
            <a:r>
              <a:rPr lang="en-GB" sz="900" dirty="0">
                <a:solidFill>
                  <a:prstClr val="black"/>
                </a:solidFill>
              </a:rPr>
              <a:t>©UCEM</a:t>
            </a:r>
          </a:p>
        </p:txBody>
      </p:sp>
      <p:pic>
        <p:nvPicPr>
          <p:cNvPr id="15" name="Picture 1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bwMode="black">
          <a:xfrm>
            <a:off x="628652" y="185344"/>
            <a:ext cx="1358898" cy="496989"/>
          </a:xfrm>
          <a:prstGeom prst="rect">
            <a:avLst/>
          </a:prstGeom>
        </p:spPr>
      </p:pic>
    </p:spTree>
    <p:extLst>
      <p:ext uri="{BB962C8B-B14F-4D97-AF65-F5344CB8AC3E}">
        <p14:creationId xmlns:p14="http://schemas.microsoft.com/office/powerpoint/2010/main" val="229096232"/>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Lst>
  <p:txStyles>
    <p:titleStyle>
      <a:lvl1pPr algn="l" defTabSz="914400" rtl="0" eaLnBrk="1" latinLnBrk="0" hangingPunct="1">
        <a:lnSpc>
          <a:spcPct val="90000"/>
        </a:lnSpc>
        <a:spcBef>
          <a:spcPct val="0"/>
        </a:spcBef>
        <a:buNone/>
        <a:defRPr sz="18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sz="2700" b="1" dirty="0"/>
              <a:t>Ensuring fairness and protecting standards</a:t>
            </a:r>
            <a:br>
              <a:rPr lang="en-GB" sz="2000" b="1" dirty="0"/>
            </a:br>
            <a:br>
              <a:rPr lang="en-GB" sz="2000" b="1" dirty="0"/>
            </a:br>
            <a:r>
              <a:rPr lang="en-GB" sz="2000" dirty="0"/>
              <a:t>Orla Sheehan Pundyke </a:t>
            </a:r>
            <a:br>
              <a:rPr lang="en-GB" sz="2000" dirty="0"/>
            </a:br>
            <a:r>
              <a:rPr lang="en-GB" sz="2000" dirty="0"/>
              <a:t>OIA Mitigating Circumstances Forum - 14</a:t>
            </a:r>
            <a:r>
              <a:rPr lang="en-GB" sz="2000" baseline="30000" dirty="0"/>
              <a:t>th</a:t>
            </a:r>
            <a:r>
              <a:rPr lang="en-GB" sz="2000" dirty="0"/>
              <a:t> March</a:t>
            </a:r>
            <a:endParaRPr lang="en-GB" dirty="0"/>
          </a:p>
        </p:txBody>
      </p:sp>
    </p:spTree>
    <p:extLst>
      <p:ext uri="{BB962C8B-B14F-4D97-AF65-F5344CB8AC3E}">
        <p14:creationId xmlns:p14="http://schemas.microsoft.com/office/powerpoint/2010/main" val="3591618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AF9F20-6346-42B7-8BB6-76731ECE483F}"/>
              </a:ext>
            </a:extLst>
          </p:cNvPr>
          <p:cNvSpPr txBox="1"/>
          <p:nvPr/>
        </p:nvSpPr>
        <p:spPr>
          <a:xfrm>
            <a:off x="340557" y="1192811"/>
            <a:ext cx="7780713" cy="461665"/>
          </a:xfrm>
          <a:prstGeom prst="rect">
            <a:avLst/>
          </a:prstGeom>
          <a:noFill/>
        </p:spPr>
        <p:txBody>
          <a:bodyPr wrap="square" rtlCol="0">
            <a:spAutoFit/>
          </a:bodyPr>
          <a:lstStyle/>
          <a:p>
            <a:r>
              <a:rPr lang="en-GB" sz="2400" b="1" dirty="0"/>
              <a:t>Within this framework:</a:t>
            </a:r>
          </a:p>
        </p:txBody>
      </p:sp>
      <p:sp>
        <p:nvSpPr>
          <p:cNvPr id="5" name="TextBox 4">
            <a:extLst>
              <a:ext uri="{FF2B5EF4-FFF2-40B4-BE49-F238E27FC236}">
                <a16:creationId xmlns:a16="http://schemas.microsoft.com/office/drawing/2014/main" id="{1F21948C-2674-4136-9088-A48CD8564C35}"/>
              </a:ext>
            </a:extLst>
          </p:cNvPr>
          <p:cNvSpPr txBox="1"/>
          <p:nvPr/>
        </p:nvSpPr>
        <p:spPr>
          <a:xfrm>
            <a:off x="485700" y="1926772"/>
            <a:ext cx="7098542" cy="135421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400" dirty="0"/>
              <a:t>Managing student expectations</a:t>
            </a:r>
          </a:p>
          <a:p>
            <a:pPr marL="285750" indent="-285750">
              <a:spcAft>
                <a:spcPts val="600"/>
              </a:spcAft>
              <a:buFont typeface="Arial" panose="020B0604020202020204" pitchFamily="34" charset="0"/>
              <a:buChar char="•"/>
            </a:pPr>
            <a:r>
              <a:rPr lang="en-GB" sz="2400" dirty="0"/>
              <a:t>Definition of mitigating circumstances</a:t>
            </a:r>
          </a:p>
          <a:p>
            <a:pPr marL="285750" indent="-285750">
              <a:spcAft>
                <a:spcPts val="600"/>
              </a:spcAft>
              <a:buFont typeface="Arial" panose="020B0604020202020204" pitchFamily="34" charset="0"/>
              <a:buChar char="•"/>
            </a:pPr>
            <a:r>
              <a:rPr lang="en-GB" sz="2400" dirty="0"/>
              <a:t>Evidence required</a:t>
            </a:r>
          </a:p>
        </p:txBody>
      </p:sp>
    </p:spTree>
    <p:extLst>
      <p:ext uri="{BB962C8B-B14F-4D97-AF65-F5344CB8AC3E}">
        <p14:creationId xmlns:p14="http://schemas.microsoft.com/office/powerpoint/2010/main" val="2582280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AF9F20-6346-42B7-8BB6-76731ECE483F}"/>
              </a:ext>
            </a:extLst>
          </p:cNvPr>
          <p:cNvSpPr txBox="1"/>
          <p:nvPr/>
        </p:nvSpPr>
        <p:spPr>
          <a:xfrm>
            <a:off x="340557" y="1192811"/>
            <a:ext cx="7780713" cy="461665"/>
          </a:xfrm>
          <a:prstGeom prst="rect">
            <a:avLst/>
          </a:prstGeom>
          <a:noFill/>
        </p:spPr>
        <p:txBody>
          <a:bodyPr wrap="square" rtlCol="0">
            <a:spAutoFit/>
          </a:bodyPr>
          <a:lstStyle/>
          <a:p>
            <a:r>
              <a:rPr lang="en-GB" sz="2400" b="1" dirty="0"/>
              <a:t>Within this framework:</a:t>
            </a:r>
          </a:p>
        </p:txBody>
      </p:sp>
      <p:sp>
        <p:nvSpPr>
          <p:cNvPr id="5" name="TextBox 4">
            <a:extLst>
              <a:ext uri="{FF2B5EF4-FFF2-40B4-BE49-F238E27FC236}">
                <a16:creationId xmlns:a16="http://schemas.microsoft.com/office/drawing/2014/main" id="{1F21948C-2674-4136-9088-A48CD8564C35}"/>
              </a:ext>
            </a:extLst>
          </p:cNvPr>
          <p:cNvSpPr txBox="1"/>
          <p:nvPr/>
        </p:nvSpPr>
        <p:spPr>
          <a:xfrm>
            <a:off x="485700" y="1926772"/>
            <a:ext cx="7098542" cy="180049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400" dirty="0"/>
              <a:t>Managing student expectations</a:t>
            </a:r>
          </a:p>
          <a:p>
            <a:pPr marL="285750" indent="-285750">
              <a:spcAft>
                <a:spcPts val="600"/>
              </a:spcAft>
              <a:buFont typeface="Arial" panose="020B0604020202020204" pitchFamily="34" charset="0"/>
              <a:buChar char="•"/>
            </a:pPr>
            <a:r>
              <a:rPr lang="en-GB" sz="2400" dirty="0"/>
              <a:t>Definition of mitigating circumstances</a:t>
            </a:r>
          </a:p>
          <a:p>
            <a:pPr marL="285750" indent="-285750">
              <a:spcAft>
                <a:spcPts val="600"/>
              </a:spcAft>
              <a:buFont typeface="Arial" panose="020B0604020202020204" pitchFamily="34" charset="0"/>
              <a:buChar char="•"/>
            </a:pPr>
            <a:r>
              <a:rPr lang="en-GB" sz="2400" dirty="0"/>
              <a:t>Evidence required</a:t>
            </a:r>
          </a:p>
          <a:p>
            <a:pPr marL="285750" indent="-285750">
              <a:spcAft>
                <a:spcPts val="600"/>
              </a:spcAft>
              <a:buFont typeface="Arial" panose="020B0604020202020204" pitchFamily="34" charset="0"/>
              <a:buChar char="•"/>
            </a:pPr>
            <a:r>
              <a:rPr lang="en-GB" sz="2400" dirty="0"/>
              <a:t>Streamline process</a:t>
            </a:r>
          </a:p>
        </p:txBody>
      </p:sp>
    </p:spTree>
    <p:extLst>
      <p:ext uri="{BB962C8B-B14F-4D97-AF65-F5344CB8AC3E}">
        <p14:creationId xmlns:p14="http://schemas.microsoft.com/office/powerpoint/2010/main" val="2721797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8350" y="1375795"/>
            <a:ext cx="8316534" cy="1744136"/>
          </a:xfrm>
        </p:spPr>
        <p:txBody>
          <a:bodyPr>
            <a:normAutofit/>
          </a:bodyPr>
          <a:lstStyle/>
          <a:p>
            <a:pPr algn="ctr"/>
            <a:br>
              <a:rPr lang="en-GB" sz="2400" b="1" dirty="0"/>
            </a:br>
            <a:r>
              <a:rPr lang="en-GB" sz="2400" b="1" dirty="0"/>
              <a:t>O.SheehanPundyke@ucem.ac.uk</a:t>
            </a:r>
            <a:br>
              <a:rPr lang="en-GB" sz="2400" b="1" dirty="0"/>
            </a:br>
            <a:endParaRPr lang="en-GB" sz="2400" b="1" dirty="0"/>
          </a:p>
        </p:txBody>
      </p:sp>
    </p:spTree>
    <p:extLst>
      <p:ext uri="{BB962C8B-B14F-4D97-AF65-F5344CB8AC3E}">
        <p14:creationId xmlns:p14="http://schemas.microsoft.com/office/powerpoint/2010/main" val="4060175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D31FAF-FD23-4B82-B0BC-1D3686F2C43D}"/>
              </a:ext>
            </a:extLst>
          </p:cNvPr>
          <p:cNvSpPr txBox="1"/>
          <p:nvPr/>
        </p:nvSpPr>
        <p:spPr>
          <a:xfrm>
            <a:off x="452004" y="3198167"/>
            <a:ext cx="8468591" cy="461665"/>
          </a:xfrm>
          <a:prstGeom prst="rect">
            <a:avLst/>
          </a:prstGeom>
          <a:noFill/>
        </p:spPr>
        <p:txBody>
          <a:bodyPr wrap="square" rtlCol="0">
            <a:spAutoFit/>
          </a:bodyPr>
          <a:lstStyle/>
          <a:p>
            <a:r>
              <a:rPr lang="en-GB" sz="2400" b="1" dirty="0">
                <a:solidFill>
                  <a:srgbClr val="333E48"/>
                </a:solidFill>
              </a:rPr>
              <a:t>UCEM’s Guiding Principles for Mitigating Circumstances</a:t>
            </a:r>
          </a:p>
        </p:txBody>
      </p:sp>
    </p:spTree>
    <p:extLst>
      <p:ext uri="{BB962C8B-B14F-4D97-AF65-F5344CB8AC3E}">
        <p14:creationId xmlns:p14="http://schemas.microsoft.com/office/powerpoint/2010/main" val="3655144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510A25-8881-4B0B-AC92-1D723D1DA35D}"/>
              </a:ext>
            </a:extLst>
          </p:cNvPr>
          <p:cNvSpPr/>
          <p:nvPr/>
        </p:nvSpPr>
        <p:spPr>
          <a:xfrm>
            <a:off x="727363" y="1550156"/>
            <a:ext cx="8468590" cy="1200329"/>
          </a:xfrm>
          <a:prstGeom prst="rect">
            <a:avLst/>
          </a:prstGeom>
        </p:spPr>
        <p:txBody>
          <a:bodyPr wrap="square">
            <a:spAutoFit/>
          </a:bodyPr>
          <a:lstStyle/>
          <a:p>
            <a:pPr marL="342900" lvl="0" indent="-342900">
              <a:spcBef>
                <a:spcPts val="1200"/>
              </a:spcBef>
              <a:spcAft>
                <a:spcPts val="300"/>
              </a:spcAft>
              <a:buFont typeface="+mj-lt"/>
              <a:buAutoNum type="arabicPeriod"/>
            </a:pPr>
            <a:r>
              <a:rPr lang="en-GB" sz="2400" b="1" dirty="0">
                <a:cs typeface="Times New Roman" panose="02020603050405020304" pitchFamily="18" charset="0"/>
              </a:rPr>
              <a:t>The purpose of assessment, defined in our regulations as “the means by which you demonstrate you have met the required learning outcomes”, is upheld.</a:t>
            </a:r>
          </a:p>
        </p:txBody>
      </p:sp>
      <p:sp>
        <p:nvSpPr>
          <p:cNvPr id="4" name="TextBox 3">
            <a:extLst>
              <a:ext uri="{FF2B5EF4-FFF2-40B4-BE49-F238E27FC236}">
                <a16:creationId xmlns:a16="http://schemas.microsoft.com/office/drawing/2014/main" id="{6AD31FAF-FD23-4B82-B0BC-1D3686F2C43D}"/>
              </a:ext>
            </a:extLst>
          </p:cNvPr>
          <p:cNvSpPr txBox="1"/>
          <p:nvPr/>
        </p:nvSpPr>
        <p:spPr>
          <a:xfrm>
            <a:off x="452004" y="935182"/>
            <a:ext cx="8468591" cy="461665"/>
          </a:xfrm>
          <a:prstGeom prst="rect">
            <a:avLst/>
          </a:prstGeom>
          <a:noFill/>
        </p:spPr>
        <p:txBody>
          <a:bodyPr wrap="square" rtlCol="0">
            <a:spAutoFit/>
          </a:bodyPr>
          <a:lstStyle/>
          <a:p>
            <a:r>
              <a:rPr lang="en-GB" sz="2400" b="1" dirty="0">
                <a:solidFill>
                  <a:srgbClr val="333E48"/>
                </a:solidFill>
              </a:rPr>
              <a:t>UCEM’s Guiding Principles for Mitigating Circumstances</a:t>
            </a:r>
          </a:p>
        </p:txBody>
      </p:sp>
    </p:spTree>
    <p:extLst>
      <p:ext uri="{BB962C8B-B14F-4D97-AF65-F5344CB8AC3E}">
        <p14:creationId xmlns:p14="http://schemas.microsoft.com/office/powerpoint/2010/main" val="876284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510A25-8881-4B0B-AC92-1D723D1DA35D}"/>
              </a:ext>
            </a:extLst>
          </p:cNvPr>
          <p:cNvSpPr/>
          <p:nvPr/>
        </p:nvSpPr>
        <p:spPr>
          <a:xfrm>
            <a:off x="727363" y="1550156"/>
            <a:ext cx="7917872" cy="1762021"/>
          </a:xfrm>
          <a:prstGeom prst="rect">
            <a:avLst/>
          </a:prstGeom>
        </p:spPr>
        <p:txBody>
          <a:bodyPr wrap="square">
            <a:spAutoFit/>
          </a:bodyPr>
          <a:lstStyle/>
          <a:p>
            <a:pPr marL="342900" lvl="0" indent="-342900">
              <a:spcBef>
                <a:spcPts val="1200"/>
              </a:spcBef>
              <a:spcAft>
                <a:spcPts val="300"/>
              </a:spcAft>
              <a:buFont typeface="+mj-lt"/>
              <a:buAutoNum type="arabicPeriod"/>
            </a:pPr>
            <a:r>
              <a:rPr lang="en-GB" sz="2400" dirty="0">
                <a:cs typeface="Times New Roman" panose="02020603050405020304" pitchFamily="18" charset="0"/>
              </a:rPr>
              <a:t>The purpose of assessment, defined in our regulations as “the means by which you demonstrate you have met the required learning outcomes”, is upheld.</a:t>
            </a:r>
          </a:p>
          <a:p>
            <a:pPr marL="342900" indent="-342900">
              <a:spcBef>
                <a:spcPts val="1200"/>
              </a:spcBef>
              <a:spcAft>
                <a:spcPts val="300"/>
              </a:spcAft>
              <a:buFont typeface="+mj-lt"/>
              <a:buAutoNum type="arabicPeriod"/>
            </a:pPr>
            <a:r>
              <a:rPr lang="en-GB" sz="2400" b="1" dirty="0"/>
              <a:t>No unfair advantage is given</a:t>
            </a:r>
          </a:p>
        </p:txBody>
      </p:sp>
      <p:sp>
        <p:nvSpPr>
          <p:cNvPr id="4" name="TextBox 3">
            <a:extLst>
              <a:ext uri="{FF2B5EF4-FFF2-40B4-BE49-F238E27FC236}">
                <a16:creationId xmlns:a16="http://schemas.microsoft.com/office/drawing/2014/main" id="{6AD31FAF-FD23-4B82-B0BC-1D3686F2C43D}"/>
              </a:ext>
            </a:extLst>
          </p:cNvPr>
          <p:cNvSpPr txBox="1"/>
          <p:nvPr/>
        </p:nvSpPr>
        <p:spPr>
          <a:xfrm>
            <a:off x="452004" y="935182"/>
            <a:ext cx="8468591" cy="461665"/>
          </a:xfrm>
          <a:prstGeom prst="rect">
            <a:avLst/>
          </a:prstGeom>
          <a:noFill/>
        </p:spPr>
        <p:txBody>
          <a:bodyPr wrap="square" rtlCol="0">
            <a:spAutoFit/>
          </a:bodyPr>
          <a:lstStyle/>
          <a:p>
            <a:r>
              <a:rPr lang="en-GB" sz="2400" b="1" dirty="0">
                <a:solidFill>
                  <a:srgbClr val="333E48"/>
                </a:solidFill>
              </a:rPr>
              <a:t>UCEM’s Guiding Principles for Mitigating Circumstances</a:t>
            </a:r>
          </a:p>
        </p:txBody>
      </p:sp>
    </p:spTree>
    <p:extLst>
      <p:ext uri="{BB962C8B-B14F-4D97-AF65-F5344CB8AC3E}">
        <p14:creationId xmlns:p14="http://schemas.microsoft.com/office/powerpoint/2010/main" val="577279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510A25-8881-4B0B-AC92-1D723D1DA35D}"/>
              </a:ext>
            </a:extLst>
          </p:cNvPr>
          <p:cNvSpPr/>
          <p:nvPr/>
        </p:nvSpPr>
        <p:spPr>
          <a:xfrm>
            <a:off x="727363" y="1550156"/>
            <a:ext cx="7917872" cy="3801041"/>
          </a:xfrm>
          <a:prstGeom prst="rect">
            <a:avLst/>
          </a:prstGeom>
        </p:spPr>
        <p:txBody>
          <a:bodyPr wrap="square">
            <a:spAutoFit/>
          </a:bodyPr>
          <a:lstStyle/>
          <a:p>
            <a:pPr marL="342900" lvl="0" indent="-342900">
              <a:spcBef>
                <a:spcPts val="1200"/>
              </a:spcBef>
              <a:spcAft>
                <a:spcPts val="300"/>
              </a:spcAft>
              <a:buFont typeface="+mj-lt"/>
              <a:buAutoNum type="arabicPeriod"/>
            </a:pPr>
            <a:r>
              <a:rPr lang="en-GB" sz="2400" dirty="0">
                <a:cs typeface="Times New Roman" panose="02020603050405020304" pitchFamily="18" charset="0"/>
              </a:rPr>
              <a:t>The purpose of assessment, defined in our regulations as “the means by which you demonstrate you have met the required learning outcomes”, is upheld.</a:t>
            </a:r>
          </a:p>
          <a:p>
            <a:pPr marL="342900" indent="-342900">
              <a:spcBef>
                <a:spcPts val="1200"/>
              </a:spcBef>
              <a:spcAft>
                <a:spcPts val="300"/>
              </a:spcAft>
              <a:buFont typeface="+mj-lt"/>
              <a:buAutoNum type="arabicPeriod"/>
            </a:pPr>
            <a:r>
              <a:rPr lang="en-GB" sz="2400" dirty="0"/>
              <a:t>No unfair advantage is given</a:t>
            </a:r>
          </a:p>
          <a:p>
            <a:pPr marL="342900" indent="-342900">
              <a:spcBef>
                <a:spcPts val="1200"/>
              </a:spcBef>
              <a:spcAft>
                <a:spcPts val="300"/>
              </a:spcAft>
              <a:buFont typeface="+mj-lt"/>
              <a:buAutoNum type="arabicPeriod"/>
            </a:pPr>
            <a:r>
              <a:rPr lang="en-GB" sz="2400" b="1" dirty="0"/>
              <a:t>Academic judgement of the merit of the work cannot be changed. Marks cannot be invented and can only be altered by reassessment or the setting aside of a module or element of a module when calculating a mark.</a:t>
            </a:r>
          </a:p>
        </p:txBody>
      </p:sp>
      <p:sp>
        <p:nvSpPr>
          <p:cNvPr id="4" name="TextBox 3">
            <a:extLst>
              <a:ext uri="{FF2B5EF4-FFF2-40B4-BE49-F238E27FC236}">
                <a16:creationId xmlns:a16="http://schemas.microsoft.com/office/drawing/2014/main" id="{6AD31FAF-FD23-4B82-B0BC-1D3686F2C43D}"/>
              </a:ext>
            </a:extLst>
          </p:cNvPr>
          <p:cNvSpPr txBox="1"/>
          <p:nvPr/>
        </p:nvSpPr>
        <p:spPr>
          <a:xfrm>
            <a:off x="452004" y="935182"/>
            <a:ext cx="8468591" cy="461665"/>
          </a:xfrm>
          <a:prstGeom prst="rect">
            <a:avLst/>
          </a:prstGeom>
          <a:noFill/>
        </p:spPr>
        <p:txBody>
          <a:bodyPr wrap="square" rtlCol="0">
            <a:spAutoFit/>
          </a:bodyPr>
          <a:lstStyle/>
          <a:p>
            <a:r>
              <a:rPr lang="en-GB" sz="2400" b="1" dirty="0">
                <a:solidFill>
                  <a:srgbClr val="333E48"/>
                </a:solidFill>
              </a:rPr>
              <a:t>UCEM’s Guiding Principles for Mitigating Circumstances</a:t>
            </a:r>
          </a:p>
        </p:txBody>
      </p:sp>
    </p:spTree>
    <p:extLst>
      <p:ext uri="{BB962C8B-B14F-4D97-AF65-F5344CB8AC3E}">
        <p14:creationId xmlns:p14="http://schemas.microsoft.com/office/powerpoint/2010/main" val="3457716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510A25-8881-4B0B-AC92-1D723D1DA35D}"/>
              </a:ext>
            </a:extLst>
          </p:cNvPr>
          <p:cNvSpPr/>
          <p:nvPr/>
        </p:nvSpPr>
        <p:spPr>
          <a:xfrm>
            <a:off x="727363" y="1550156"/>
            <a:ext cx="7917872" cy="4732065"/>
          </a:xfrm>
          <a:prstGeom prst="rect">
            <a:avLst/>
          </a:prstGeom>
        </p:spPr>
        <p:txBody>
          <a:bodyPr wrap="square">
            <a:spAutoFit/>
          </a:bodyPr>
          <a:lstStyle/>
          <a:p>
            <a:pPr marL="342900" lvl="0" indent="-342900">
              <a:spcBef>
                <a:spcPts val="1200"/>
              </a:spcBef>
              <a:spcAft>
                <a:spcPts val="300"/>
              </a:spcAft>
              <a:buFont typeface="+mj-lt"/>
              <a:buAutoNum type="arabicPeriod"/>
            </a:pPr>
            <a:r>
              <a:rPr lang="en-GB" sz="2400" dirty="0">
                <a:cs typeface="Times New Roman" panose="02020603050405020304" pitchFamily="18" charset="0"/>
              </a:rPr>
              <a:t>The purpose of assessment, defined in our regulations as “the means by which you demonstrate you have met the required learning outcomes”, is upheld.</a:t>
            </a:r>
          </a:p>
          <a:p>
            <a:pPr marL="342900" indent="-342900">
              <a:spcBef>
                <a:spcPts val="1200"/>
              </a:spcBef>
              <a:spcAft>
                <a:spcPts val="300"/>
              </a:spcAft>
              <a:buFont typeface="+mj-lt"/>
              <a:buAutoNum type="arabicPeriod"/>
            </a:pPr>
            <a:r>
              <a:rPr lang="en-GB" sz="2400" dirty="0"/>
              <a:t>No unfair advantage is given</a:t>
            </a:r>
          </a:p>
          <a:p>
            <a:pPr marL="342900" indent="-342900">
              <a:spcBef>
                <a:spcPts val="1200"/>
              </a:spcBef>
              <a:spcAft>
                <a:spcPts val="300"/>
              </a:spcAft>
              <a:buFont typeface="+mj-lt"/>
              <a:buAutoNum type="arabicPeriod"/>
            </a:pPr>
            <a:r>
              <a:rPr lang="en-GB" sz="2400" dirty="0"/>
              <a:t>Academic judgement of the merit of the work cannot be changed. Marks cannot be invented and can only be altered by reassessment or the setting aside of a module or element of a module when calculating a mark.</a:t>
            </a:r>
          </a:p>
          <a:p>
            <a:pPr marL="342900" indent="-342900">
              <a:spcBef>
                <a:spcPts val="1200"/>
              </a:spcBef>
              <a:spcAft>
                <a:spcPts val="300"/>
              </a:spcAft>
              <a:buFont typeface="+mj-lt"/>
              <a:buAutoNum type="arabicPeriod"/>
            </a:pPr>
            <a:r>
              <a:rPr lang="en-GB" sz="2400" b="1" dirty="0"/>
              <a:t>OIA’s key principles to good policies and procedures are adopted.</a:t>
            </a:r>
          </a:p>
        </p:txBody>
      </p:sp>
      <p:sp>
        <p:nvSpPr>
          <p:cNvPr id="4" name="TextBox 3">
            <a:extLst>
              <a:ext uri="{FF2B5EF4-FFF2-40B4-BE49-F238E27FC236}">
                <a16:creationId xmlns:a16="http://schemas.microsoft.com/office/drawing/2014/main" id="{6AD31FAF-FD23-4B82-B0BC-1D3686F2C43D}"/>
              </a:ext>
            </a:extLst>
          </p:cNvPr>
          <p:cNvSpPr txBox="1"/>
          <p:nvPr/>
        </p:nvSpPr>
        <p:spPr>
          <a:xfrm>
            <a:off x="452004" y="935182"/>
            <a:ext cx="8468591" cy="461665"/>
          </a:xfrm>
          <a:prstGeom prst="rect">
            <a:avLst/>
          </a:prstGeom>
          <a:noFill/>
        </p:spPr>
        <p:txBody>
          <a:bodyPr wrap="square" rtlCol="0">
            <a:spAutoFit/>
          </a:bodyPr>
          <a:lstStyle/>
          <a:p>
            <a:r>
              <a:rPr lang="en-GB" sz="2400" b="1" dirty="0">
                <a:solidFill>
                  <a:srgbClr val="333E48"/>
                </a:solidFill>
              </a:rPr>
              <a:t>UCEM’s Guiding Principles for Mitigating Circumstances</a:t>
            </a:r>
          </a:p>
        </p:txBody>
      </p:sp>
    </p:spTree>
    <p:extLst>
      <p:ext uri="{BB962C8B-B14F-4D97-AF65-F5344CB8AC3E}">
        <p14:creationId xmlns:p14="http://schemas.microsoft.com/office/powerpoint/2010/main" val="3764097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AF9F20-6346-42B7-8BB6-76731ECE483F}"/>
              </a:ext>
            </a:extLst>
          </p:cNvPr>
          <p:cNvSpPr txBox="1"/>
          <p:nvPr/>
        </p:nvSpPr>
        <p:spPr>
          <a:xfrm>
            <a:off x="340557" y="1192811"/>
            <a:ext cx="7780713" cy="461665"/>
          </a:xfrm>
          <a:prstGeom prst="rect">
            <a:avLst/>
          </a:prstGeom>
          <a:noFill/>
        </p:spPr>
        <p:txBody>
          <a:bodyPr wrap="square" rtlCol="0">
            <a:spAutoFit/>
          </a:bodyPr>
          <a:lstStyle/>
          <a:p>
            <a:r>
              <a:rPr lang="en-GB" sz="2400" b="1" dirty="0"/>
              <a:t>Within this framework:</a:t>
            </a:r>
          </a:p>
        </p:txBody>
      </p:sp>
    </p:spTree>
    <p:extLst>
      <p:ext uri="{BB962C8B-B14F-4D97-AF65-F5344CB8AC3E}">
        <p14:creationId xmlns:p14="http://schemas.microsoft.com/office/powerpoint/2010/main" val="142302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AF9F20-6346-42B7-8BB6-76731ECE483F}"/>
              </a:ext>
            </a:extLst>
          </p:cNvPr>
          <p:cNvSpPr txBox="1"/>
          <p:nvPr/>
        </p:nvSpPr>
        <p:spPr>
          <a:xfrm>
            <a:off x="340557" y="1192811"/>
            <a:ext cx="7780713" cy="461665"/>
          </a:xfrm>
          <a:prstGeom prst="rect">
            <a:avLst/>
          </a:prstGeom>
          <a:noFill/>
        </p:spPr>
        <p:txBody>
          <a:bodyPr wrap="square" rtlCol="0">
            <a:spAutoFit/>
          </a:bodyPr>
          <a:lstStyle/>
          <a:p>
            <a:r>
              <a:rPr lang="en-GB" sz="2400" b="1" dirty="0"/>
              <a:t>Within this framework:</a:t>
            </a:r>
          </a:p>
        </p:txBody>
      </p:sp>
      <p:sp>
        <p:nvSpPr>
          <p:cNvPr id="5" name="TextBox 4">
            <a:extLst>
              <a:ext uri="{FF2B5EF4-FFF2-40B4-BE49-F238E27FC236}">
                <a16:creationId xmlns:a16="http://schemas.microsoft.com/office/drawing/2014/main" id="{1F21948C-2674-4136-9088-A48CD8564C35}"/>
              </a:ext>
            </a:extLst>
          </p:cNvPr>
          <p:cNvSpPr txBox="1"/>
          <p:nvPr/>
        </p:nvSpPr>
        <p:spPr>
          <a:xfrm>
            <a:off x="485700" y="1926772"/>
            <a:ext cx="7098542" cy="81560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400" dirty="0"/>
              <a:t>Managing student expectations</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700174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AF9F20-6346-42B7-8BB6-76731ECE483F}"/>
              </a:ext>
            </a:extLst>
          </p:cNvPr>
          <p:cNvSpPr txBox="1"/>
          <p:nvPr/>
        </p:nvSpPr>
        <p:spPr>
          <a:xfrm>
            <a:off x="340557" y="1192811"/>
            <a:ext cx="7780713" cy="461665"/>
          </a:xfrm>
          <a:prstGeom prst="rect">
            <a:avLst/>
          </a:prstGeom>
          <a:noFill/>
        </p:spPr>
        <p:txBody>
          <a:bodyPr wrap="square" rtlCol="0">
            <a:spAutoFit/>
          </a:bodyPr>
          <a:lstStyle/>
          <a:p>
            <a:r>
              <a:rPr lang="en-GB" sz="2400" b="1" dirty="0"/>
              <a:t>Within this framework:</a:t>
            </a:r>
          </a:p>
        </p:txBody>
      </p:sp>
      <p:sp>
        <p:nvSpPr>
          <p:cNvPr id="5" name="TextBox 4">
            <a:extLst>
              <a:ext uri="{FF2B5EF4-FFF2-40B4-BE49-F238E27FC236}">
                <a16:creationId xmlns:a16="http://schemas.microsoft.com/office/drawing/2014/main" id="{1F21948C-2674-4136-9088-A48CD8564C35}"/>
              </a:ext>
            </a:extLst>
          </p:cNvPr>
          <p:cNvSpPr txBox="1"/>
          <p:nvPr/>
        </p:nvSpPr>
        <p:spPr>
          <a:xfrm>
            <a:off x="485700" y="1926772"/>
            <a:ext cx="7098542" cy="126188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400" dirty="0"/>
              <a:t>Managing student expectations</a:t>
            </a:r>
          </a:p>
          <a:p>
            <a:pPr marL="285750" indent="-285750">
              <a:spcAft>
                <a:spcPts val="600"/>
              </a:spcAft>
              <a:buFont typeface="Arial" panose="020B0604020202020204" pitchFamily="34" charset="0"/>
              <a:buChar char="•"/>
            </a:pPr>
            <a:r>
              <a:rPr lang="en-GB" sz="2400" dirty="0"/>
              <a:t>Definition of mitigating circumstances</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6501476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43668d60125ec744f4e45643a70dd20ff1f1b5"/>
</p:tagLst>
</file>

<file path=ppt/theme/theme1.xml><?xml version="1.0" encoding="utf-8"?>
<a:theme xmlns:a="http://schemas.openxmlformats.org/drawingml/2006/main" name="UCEM Master Pages">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EM Master Pages.potx" id="{64940C39-5922-4530-BC38-1AC00ABD2F06}" vid="{810FEB9A-37DE-44ED-8643-5BA3A71D29BE}"/>
    </a:ext>
  </a:extLst>
</a:theme>
</file>

<file path=ppt/theme/theme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EM Generic Pages.potx" id="{E27CC64D-0824-4751-8B8D-CED88C22B2A7}" vid="{1BE7616E-8EE7-4EF1-9C17-DC7FFC9D7E8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UCEM Master Pages</Template>
  <TotalTime>0</TotalTime>
  <Words>976</Words>
  <Application>Microsoft Office PowerPoint</Application>
  <PresentationFormat>On-screen Show (4:3)</PresentationFormat>
  <Paragraphs>57</Paragraphs>
  <Slides>12</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Times New Roman</vt:lpstr>
      <vt:lpstr>UCEM Master Pages</vt:lpstr>
      <vt:lpstr>3_Office Theme</vt:lpstr>
      <vt:lpstr>Ensuring fairness and protecting standards  Orla Sheehan Pundyke  OIA Mitigating Circumstances Forum - 14th March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O.SheehanPundyke@ucem.ac.uk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2016-01-27T11:00:31Z</dcterms:created>
  <dcterms:modified xsi:type="dcterms:W3CDTF">2019-03-11T10:18:08Z</dcterms:modified>
</cp:coreProperties>
</file>